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836" r:id="rId1"/>
  </p:sldMasterIdLst>
  <p:notesMasterIdLst>
    <p:notesMasterId r:id="rId12"/>
  </p:notesMasterIdLst>
  <p:sldIdLst>
    <p:sldId id="256" r:id="rId2"/>
    <p:sldId id="257" r:id="rId3"/>
    <p:sldId id="264" r:id="rId4"/>
    <p:sldId id="258" r:id="rId5"/>
    <p:sldId id="259" r:id="rId6"/>
    <p:sldId id="265" r:id="rId7"/>
    <p:sldId id="260" r:id="rId8"/>
    <p:sldId id="261" r:id="rId9"/>
    <p:sldId id="263" r:id="rId10"/>
    <p:sldId id="262" r:id="rId11"/>
  </p:sldIdLst>
  <p:sldSz cx="14630400" cy="8229600"/>
  <p:notesSz cx="8229600" cy="14630400"/>
  <p:embeddedFontLst>
    <p:embeddedFont>
      <p:font typeface="Roboto" panose="020B0604020202020204" charset="0"/>
      <p:regular r:id="rId13"/>
    </p:embeddedFont>
    <p:embeddedFont>
      <p:font typeface="Calibri" panose="020F0502020204030204" pitchFamily="34" charset="0"/>
      <p:regular r:id="rId14"/>
      <p:bold r:id="rId15"/>
      <p:italic r:id="rId16"/>
      <p:boldItalic r:id="rId17"/>
    </p:embeddedFont>
    <p:embeddedFont>
      <p:font typeface="Century Gothic" panose="020B0502020202020204" pitchFamily="34" charset="0"/>
      <p:regular r:id="rId18"/>
      <p:bold r:id="rId19"/>
      <p:italic r:id="rId20"/>
      <p:boldItalic r:id="rId21"/>
    </p:embeddedFont>
    <p:embeddedFont>
      <p:font typeface="Raleway" panose="020B0604020202020204" charset="0"/>
      <p:regular r:id="rId22"/>
    </p:embeddedFont>
    <p:embeddedFont>
      <p:font typeface="Algerian" panose="04020705040A02060702" pitchFamily="82" charset="0"/>
      <p:regular r:id="rId23"/>
    </p:embeddedFont>
    <p:embeddedFont>
      <p:font typeface="Arial Unicode MS" panose="020B0604020202020204" pitchFamily="34" charset="-128"/>
      <p:regular r:id="rId24"/>
    </p:embeddedFont>
    <p:embeddedFont>
      <p:font typeface="Consolas" panose="020B0609020204030204" pitchFamily="49" charset="0"/>
      <p:regular r:id="rId25"/>
      <p:bold r:id="rId26"/>
      <p:italic r:id="rId27"/>
      <p:boldItalic r:id="rId28"/>
    </p:embeddedFont>
    <p:embeddedFont>
      <p:font typeface="Wingdings 3" panose="05040102010807070707" pitchFamily="18" charset="2"/>
      <p:regular r:id="rId29"/>
    </p:embeddedFont>
  </p:embeddedFontLst>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p:scale>
          <a:sx n="50" d="100"/>
          <a:sy n="50" d="100"/>
        </p:scale>
        <p:origin x="876" y="4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font" Target="fonts/font1.fntdata"/><Relationship Id="rId18" Type="http://schemas.openxmlformats.org/officeDocument/2006/relationships/font" Target="fonts/font6.fntdata"/><Relationship Id="rId26" Type="http://schemas.openxmlformats.org/officeDocument/2006/relationships/font" Target="fonts/font14.fntdata"/><Relationship Id="rId3" Type="http://schemas.openxmlformats.org/officeDocument/2006/relationships/slide" Target="slides/slide2.xml"/><Relationship Id="rId21" Type="http://schemas.openxmlformats.org/officeDocument/2006/relationships/font" Target="fonts/font9.fntdata"/><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5" Type="http://schemas.openxmlformats.org/officeDocument/2006/relationships/font" Target="fonts/font13.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font" Target="fonts/font8.fntdata"/><Relationship Id="rId29" Type="http://schemas.openxmlformats.org/officeDocument/2006/relationships/font" Target="fonts/font1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2.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font" Target="fonts/font11.fntdata"/><Relationship Id="rId28" Type="http://schemas.openxmlformats.org/officeDocument/2006/relationships/font" Target="fonts/font16.fntdata"/><Relationship Id="rId10" Type="http://schemas.openxmlformats.org/officeDocument/2006/relationships/slide" Target="slides/slide9.xml"/><Relationship Id="rId19" Type="http://schemas.openxmlformats.org/officeDocument/2006/relationships/font" Target="fonts/font7.fntdata"/><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font" Target="fonts/font10.fntdata"/><Relationship Id="rId27" Type="http://schemas.openxmlformats.org/officeDocument/2006/relationships/font" Target="fonts/font15.fntdata"/><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82948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dirty="0"/>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le 1"/>
          <p:cNvSpPr>
            <a:spLocks noGrp="1"/>
          </p:cNvSpPr>
          <p:nvPr>
            <p:ph type="ctrTitle"/>
          </p:nvPr>
        </p:nvSpPr>
        <p:spPr>
          <a:xfrm>
            <a:off x="3107056" y="3017521"/>
            <a:ext cx="10698479" cy="2715337"/>
          </a:xfrm>
        </p:spPr>
        <p:txBody>
          <a:bodyPr anchor="b">
            <a:normAutofit/>
          </a:bodyPr>
          <a:lstStyle>
            <a:lvl1pPr>
              <a:defRPr sz="6480"/>
            </a:lvl1pPr>
          </a:lstStyle>
          <a:p>
            <a:r>
              <a:rPr lang="fr-FR" smtClean="0"/>
              <a:t>Modifiez le style du titre</a:t>
            </a:r>
            <a:endParaRPr lang="en-US" dirty="0"/>
          </a:p>
        </p:txBody>
      </p:sp>
      <p:sp>
        <p:nvSpPr>
          <p:cNvPr id="3" name="Subtitle 2"/>
          <p:cNvSpPr>
            <a:spLocks noGrp="1"/>
          </p:cNvSpPr>
          <p:nvPr>
            <p:ph type="subTitle" idx="1"/>
          </p:nvPr>
        </p:nvSpPr>
        <p:spPr>
          <a:xfrm>
            <a:off x="3107056" y="5732855"/>
            <a:ext cx="10698479" cy="1351540"/>
          </a:xfrm>
        </p:spPr>
        <p:txBody>
          <a:bodyPr anchor="t"/>
          <a:lstStyle>
            <a:lvl1pPr marL="0" indent="0" algn="l">
              <a:buNone/>
              <a:defRPr>
                <a:solidFill>
                  <a:schemeClr val="tx1">
                    <a:lumMod val="65000"/>
                    <a:lumOff val="35000"/>
                  </a:schemeClr>
                </a:solidFill>
              </a:defRPr>
            </a:lvl1pPr>
            <a:lvl2pPr marL="548640" indent="0" algn="ctr">
              <a:buNone/>
              <a:defRPr>
                <a:solidFill>
                  <a:schemeClr val="tx1">
                    <a:tint val="75000"/>
                  </a:schemeClr>
                </a:solidFill>
              </a:defRPr>
            </a:lvl2pPr>
            <a:lvl3pPr marL="1097280" indent="0" algn="ctr">
              <a:buNone/>
              <a:defRPr>
                <a:solidFill>
                  <a:schemeClr val="tx1">
                    <a:tint val="75000"/>
                  </a:schemeClr>
                </a:solidFill>
              </a:defRPr>
            </a:lvl3pPr>
            <a:lvl4pPr marL="1645920" indent="0" algn="ctr">
              <a:buNone/>
              <a:defRPr>
                <a:solidFill>
                  <a:schemeClr val="tx1">
                    <a:tint val="75000"/>
                  </a:schemeClr>
                </a:solidFill>
              </a:defRPr>
            </a:lvl4pPr>
            <a:lvl5pPr marL="2194560" indent="0" algn="ctr">
              <a:buNone/>
              <a:defRPr>
                <a:solidFill>
                  <a:schemeClr val="tx1">
                    <a:tint val="75000"/>
                  </a:schemeClr>
                </a:solidFill>
              </a:defRPr>
            </a:lvl5pPr>
            <a:lvl6pPr marL="2743200" indent="0" algn="ctr">
              <a:buNone/>
              <a:defRPr>
                <a:solidFill>
                  <a:schemeClr val="tx1">
                    <a:tint val="75000"/>
                  </a:schemeClr>
                </a:solidFill>
              </a:defRPr>
            </a:lvl6pPr>
            <a:lvl7pPr marL="3291840" indent="0" algn="ctr">
              <a:buNone/>
              <a:defRPr>
                <a:solidFill>
                  <a:schemeClr val="tx1">
                    <a:tint val="75000"/>
                  </a:schemeClr>
                </a:solidFill>
              </a:defRPr>
            </a:lvl7pPr>
            <a:lvl8pPr marL="3840480" indent="0" algn="ctr">
              <a:buNone/>
              <a:defRPr>
                <a:solidFill>
                  <a:schemeClr val="tx1">
                    <a:tint val="75000"/>
                  </a:schemeClr>
                </a:solidFill>
              </a:defRPr>
            </a:lvl8pPr>
            <a:lvl9pPr marL="4389120" indent="0" algn="ctr">
              <a:buNone/>
              <a:defRPr>
                <a:solidFill>
                  <a:schemeClr val="tx1">
                    <a:tint val="75000"/>
                  </a:schemeClr>
                </a:solidFill>
              </a:defRPr>
            </a:lvl9pPr>
          </a:lstStyle>
          <a:p>
            <a:r>
              <a:rPr lang="fr-FR" smtClean="0"/>
              <a:t>Modifiez le style des sous-titres du masque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1/17/2026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5188573"/>
            <a:ext cx="2093582" cy="934307"/>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638175" y="5435449"/>
            <a:ext cx="935720" cy="438150"/>
          </a:xfrm>
        </p:spPr>
        <p:txBody>
          <a:body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4179852074"/>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re et légende">
    <p:spTree>
      <p:nvGrpSpPr>
        <p:cNvPr id="1" name=""/>
        <p:cNvGrpSpPr/>
        <p:nvPr/>
      </p:nvGrpSpPr>
      <p:grpSpPr>
        <a:xfrm>
          <a:off x="0" y="0"/>
          <a:ext cx="0" cy="0"/>
          <a:chOff x="0" y="0"/>
          <a:chExt cx="0" cy="0"/>
        </a:xfrm>
      </p:grpSpPr>
      <p:sp>
        <p:nvSpPr>
          <p:cNvPr id="2" name="Title 1"/>
          <p:cNvSpPr>
            <a:spLocks noGrp="1"/>
          </p:cNvSpPr>
          <p:nvPr>
            <p:ph type="title"/>
          </p:nvPr>
        </p:nvSpPr>
        <p:spPr>
          <a:xfrm>
            <a:off x="3107055" y="731520"/>
            <a:ext cx="10698479" cy="3740448"/>
          </a:xfrm>
        </p:spPr>
        <p:txBody>
          <a:bodyPr anchor="ctr">
            <a:normAutofit/>
          </a:bodyPr>
          <a:lstStyle>
            <a:lvl1pPr algn="l">
              <a:defRPr sz="5760" b="0" cap="none"/>
            </a:lvl1pPr>
          </a:lstStyle>
          <a:p>
            <a:r>
              <a:rPr lang="fr-FR" smtClean="0"/>
              <a:t>Modifiez le style du titre</a:t>
            </a:r>
            <a:endParaRPr lang="en-US" dirty="0"/>
          </a:p>
        </p:txBody>
      </p:sp>
      <p:sp>
        <p:nvSpPr>
          <p:cNvPr id="3" name="Text Placeholder 2"/>
          <p:cNvSpPr>
            <a:spLocks noGrp="1"/>
          </p:cNvSpPr>
          <p:nvPr>
            <p:ph type="body" idx="1"/>
          </p:nvPr>
        </p:nvSpPr>
        <p:spPr>
          <a:xfrm>
            <a:off x="3107055" y="5224855"/>
            <a:ext cx="10698479" cy="1867037"/>
          </a:xfrm>
        </p:spPr>
        <p:txBody>
          <a:bodyPr anchor="ctr">
            <a:normAutofit/>
          </a:bodyPr>
          <a:lstStyle>
            <a:lvl1pPr marL="0" indent="0" algn="l">
              <a:buNone/>
              <a:defRPr sz="2160">
                <a:solidFill>
                  <a:schemeClr val="tx1">
                    <a:lumMod val="65000"/>
                    <a:lumOff val="35000"/>
                  </a:schemeClr>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fr-FR" smtClean="0"/>
              <a:t>Modifiez les styles du texte du masque</a:t>
            </a:r>
          </a:p>
        </p:txBody>
      </p:sp>
      <p:sp>
        <p:nvSpPr>
          <p:cNvPr id="4" name="Date Placeholder 3"/>
          <p:cNvSpPr>
            <a:spLocks noGrp="1"/>
          </p:cNvSpPr>
          <p:nvPr>
            <p:ph type="dt" sz="half" idx="10"/>
          </p:nvPr>
        </p:nvSpPr>
        <p:spPr/>
        <p:txBody>
          <a:bodyPr/>
          <a:lstStyle/>
          <a:p>
            <a:fld id="{B61BEF0D-F0BB-DE4B-95CE-6DB70DBA9567}" type="datetimeFigureOut">
              <a:rPr lang="en-US" smtClean="0"/>
              <a:pPr/>
              <a:t>1/17/2026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5026" y="3813811"/>
            <a:ext cx="1906232" cy="608756"/>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638175" y="3892967"/>
            <a:ext cx="935720" cy="438150"/>
          </a:xfrm>
        </p:spPr>
        <p:txBody>
          <a:body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2943295636"/>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itation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3419939" y="731520"/>
            <a:ext cx="10072711" cy="3474720"/>
          </a:xfrm>
        </p:spPr>
        <p:txBody>
          <a:bodyPr anchor="ctr">
            <a:normAutofit/>
          </a:bodyPr>
          <a:lstStyle>
            <a:lvl1pPr algn="l">
              <a:defRPr sz="5760" b="0" cap="none"/>
            </a:lvl1pPr>
          </a:lstStyle>
          <a:p>
            <a:r>
              <a:rPr lang="fr-FR" smtClean="0"/>
              <a:t>Modifiez le style du titre</a:t>
            </a:r>
            <a:endParaRPr lang="en-US" dirty="0"/>
          </a:p>
        </p:txBody>
      </p:sp>
      <p:sp>
        <p:nvSpPr>
          <p:cNvPr id="13" name="Text Placeholder 9"/>
          <p:cNvSpPr>
            <a:spLocks noGrp="1"/>
          </p:cNvSpPr>
          <p:nvPr>
            <p:ph type="body" sz="quarter" idx="13"/>
          </p:nvPr>
        </p:nvSpPr>
        <p:spPr>
          <a:xfrm>
            <a:off x="3930014" y="4206240"/>
            <a:ext cx="9043865" cy="457200"/>
          </a:xfrm>
        </p:spPr>
        <p:txBody>
          <a:bodyPr anchor="ctr">
            <a:noAutofit/>
          </a:bodyPr>
          <a:lstStyle>
            <a:lvl1pPr marL="0" indent="0">
              <a:buFontTx/>
              <a:buNone/>
              <a:defRPr sz="1920">
                <a:solidFill>
                  <a:schemeClr val="tx1">
                    <a:lumMod val="50000"/>
                    <a:lumOff val="50000"/>
                  </a:schemeClr>
                </a:solidFill>
              </a:defRPr>
            </a:lvl1pPr>
            <a:lvl2pPr marL="548640" indent="0">
              <a:buFontTx/>
              <a:buNone/>
              <a:defRPr/>
            </a:lvl2pPr>
            <a:lvl3pPr marL="1097280" indent="0">
              <a:buFontTx/>
              <a:buNone/>
              <a:defRPr/>
            </a:lvl3pPr>
            <a:lvl4pPr marL="1645920" indent="0">
              <a:buFontTx/>
              <a:buNone/>
              <a:defRPr/>
            </a:lvl4pPr>
            <a:lvl5pPr marL="2194560" indent="0">
              <a:buFontTx/>
              <a:buNone/>
              <a:defRPr/>
            </a:lvl5pPr>
          </a:lstStyle>
          <a:p>
            <a:pPr lvl="0"/>
            <a:r>
              <a:rPr lang="fr-FR" smtClean="0"/>
              <a:t>Modifiez les styles du texte du masque</a:t>
            </a:r>
          </a:p>
        </p:txBody>
      </p:sp>
      <p:sp>
        <p:nvSpPr>
          <p:cNvPr id="3" name="Text Placeholder 2"/>
          <p:cNvSpPr>
            <a:spLocks noGrp="1"/>
          </p:cNvSpPr>
          <p:nvPr>
            <p:ph type="body" idx="1"/>
          </p:nvPr>
        </p:nvSpPr>
        <p:spPr>
          <a:xfrm>
            <a:off x="3107055" y="5224855"/>
            <a:ext cx="10698479" cy="1867037"/>
          </a:xfrm>
        </p:spPr>
        <p:txBody>
          <a:bodyPr anchor="ctr">
            <a:normAutofit/>
          </a:bodyPr>
          <a:lstStyle>
            <a:lvl1pPr marL="0" indent="0" algn="l">
              <a:buNone/>
              <a:defRPr sz="2160">
                <a:solidFill>
                  <a:schemeClr val="tx1">
                    <a:lumMod val="65000"/>
                    <a:lumOff val="35000"/>
                  </a:schemeClr>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fr-FR" smtClean="0"/>
              <a:t>Modifiez les styles du texte du masque</a:t>
            </a:r>
          </a:p>
        </p:txBody>
      </p:sp>
      <p:sp>
        <p:nvSpPr>
          <p:cNvPr id="4" name="Date Placeholder 3"/>
          <p:cNvSpPr>
            <a:spLocks noGrp="1"/>
          </p:cNvSpPr>
          <p:nvPr>
            <p:ph type="dt" sz="half" idx="10"/>
          </p:nvPr>
        </p:nvSpPr>
        <p:spPr/>
        <p:txBody>
          <a:bodyPr/>
          <a:lstStyle/>
          <a:p>
            <a:fld id="{B61BEF0D-F0BB-DE4B-95CE-6DB70DBA9567}" type="datetimeFigureOut">
              <a:rPr lang="en-US" smtClean="0"/>
              <a:pPr/>
              <a:t>1/17/2026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5026" y="3813811"/>
            <a:ext cx="1906232" cy="608756"/>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638175" y="3892967"/>
            <a:ext cx="935720" cy="438150"/>
          </a:xfrm>
        </p:spPr>
        <p:txBody>
          <a:bodyPr/>
          <a:lstStyle/>
          <a:p>
            <a:fld id="{D57F1E4F-1CFF-5643-939E-217C01CDF565}" type="slidenum">
              <a:rPr lang="en-US" smtClean="0"/>
              <a:pPr/>
              <a:t>‹N°›</a:t>
            </a:fld>
            <a:endParaRPr lang="en-US" dirty="0"/>
          </a:p>
        </p:txBody>
      </p:sp>
      <p:sp>
        <p:nvSpPr>
          <p:cNvPr id="14" name="TextBox 13"/>
          <p:cNvSpPr txBox="1"/>
          <p:nvPr/>
        </p:nvSpPr>
        <p:spPr>
          <a:xfrm>
            <a:off x="2961182" y="777606"/>
            <a:ext cx="731520" cy="701731"/>
          </a:xfrm>
          <a:prstGeom prst="rect">
            <a:avLst/>
          </a:prstGeom>
        </p:spPr>
        <p:txBody>
          <a:bodyPr vert="horz" lIns="109728" tIns="54864" rIns="109728" bIns="54864" rtlCol="0" anchor="ctr">
            <a:noAutofit/>
          </a:bodyPr>
          <a:lstStyle/>
          <a:p>
            <a:pPr lvl="0"/>
            <a:r>
              <a:rPr lang="en-US" sz="9600" baseline="0" dirty="0">
                <a:ln w="3175" cmpd="sng">
                  <a:noFill/>
                </a:ln>
                <a:solidFill>
                  <a:schemeClr val="accent1"/>
                </a:solidFill>
                <a:effectLst/>
                <a:latin typeface="Arial"/>
              </a:rPr>
              <a:t>“</a:t>
            </a:r>
          </a:p>
        </p:txBody>
      </p:sp>
      <p:sp>
        <p:nvSpPr>
          <p:cNvPr id="15" name="TextBox 14"/>
          <p:cNvSpPr txBox="1"/>
          <p:nvPr/>
        </p:nvSpPr>
        <p:spPr>
          <a:xfrm>
            <a:off x="13337822" y="3486367"/>
            <a:ext cx="731520" cy="701731"/>
          </a:xfrm>
          <a:prstGeom prst="rect">
            <a:avLst/>
          </a:prstGeom>
        </p:spPr>
        <p:txBody>
          <a:bodyPr vert="horz" lIns="109728" tIns="54864" rIns="109728" bIns="54864" rtlCol="0" anchor="ctr">
            <a:noAutofit/>
          </a:bodyPr>
          <a:lstStyle/>
          <a:p>
            <a:pPr lvl="0"/>
            <a:r>
              <a:rPr lang="en-US" sz="96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787967044"/>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arte nom">
    <p:spTree>
      <p:nvGrpSpPr>
        <p:cNvPr id="1" name=""/>
        <p:cNvGrpSpPr/>
        <p:nvPr/>
      </p:nvGrpSpPr>
      <p:grpSpPr>
        <a:xfrm>
          <a:off x="0" y="0"/>
          <a:ext cx="0" cy="0"/>
          <a:chOff x="0" y="0"/>
          <a:chExt cx="0" cy="0"/>
        </a:xfrm>
      </p:grpSpPr>
      <p:sp>
        <p:nvSpPr>
          <p:cNvPr id="2" name="Title 1"/>
          <p:cNvSpPr>
            <a:spLocks noGrp="1"/>
          </p:cNvSpPr>
          <p:nvPr>
            <p:ph type="title"/>
          </p:nvPr>
        </p:nvSpPr>
        <p:spPr>
          <a:xfrm>
            <a:off x="3107056" y="2926081"/>
            <a:ext cx="10698480" cy="3269814"/>
          </a:xfrm>
        </p:spPr>
        <p:txBody>
          <a:bodyPr anchor="b">
            <a:normAutofit/>
          </a:bodyPr>
          <a:lstStyle>
            <a:lvl1pPr algn="l">
              <a:defRPr sz="5760" b="0"/>
            </a:lvl1pPr>
          </a:lstStyle>
          <a:p>
            <a:r>
              <a:rPr lang="fr-FR" smtClean="0"/>
              <a:t>Modifiez le style du titre</a:t>
            </a:r>
            <a:endParaRPr lang="en-US" dirty="0"/>
          </a:p>
        </p:txBody>
      </p:sp>
      <p:sp>
        <p:nvSpPr>
          <p:cNvPr id="4" name="Text Placeholder 3"/>
          <p:cNvSpPr>
            <a:spLocks noGrp="1"/>
          </p:cNvSpPr>
          <p:nvPr>
            <p:ph type="body" sz="half" idx="2"/>
          </p:nvPr>
        </p:nvSpPr>
        <p:spPr>
          <a:xfrm>
            <a:off x="3107056" y="6217920"/>
            <a:ext cx="10698480" cy="875546"/>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fr-FR" smtClean="0"/>
              <a:t>Modifiez les styles du texte du masque</a:t>
            </a:r>
          </a:p>
        </p:txBody>
      </p:sp>
      <p:sp>
        <p:nvSpPr>
          <p:cNvPr id="5" name="Date Placeholder 4"/>
          <p:cNvSpPr>
            <a:spLocks noGrp="1"/>
          </p:cNvSpPr>
          <p:nvPr>
            <p:ph type="dt" sz="half" idx="10"/>
          </p:nvPr>
        </p:nvSpPr>
        <p:spPr/>
        <p:txBody>
          <a:bodyPr/>
          <a:lstStyle/>
          <a:p>
            <a:fld id="{B61BEF0D-F0BB-DE4B-95CE-6DB70DBA9567}" type="datetimeFigureOut">
              <a:rPr lang="en-US" smtClean="0"/>
              <a:pPr/>
              <a:t>1/17/2026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5026" y="5894071"/>
            <a:ext cx="1906232" cy="608756"/>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638175" y="5979705"/>
            <a:ext cx="935720" cy="438150"/>
          </a:xfrm>
        </p:spPr>
        <p:txBody>
          <a:body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3688318238"/>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arte nom citation">
    <p:spTree>
      <p:nvGrpSpPr>
        <p:cNvPr id="1" name=""/>
        <p:cNvGrpSpPr/>
        <p:nvPr/>
      </p:nvGrpSpPr>
      <p:grpSpPr>
        <a:xfrm>
          <a:off x="0" y="0"/>
          <a:ext cx="0" cy="0"/>
          <a:chOff x="0" y="0"/>
          <a:chExt cx="0" cy="0"/>
        </a:xfrm>
      </p:grpSpPr>
      <p:sp>
        <p:nvSpPr>
          <p:cNvPr id="12" name="Title 1"/>
          <p:cNvSpPr>
            <a:spLocks noGrp="1"/>
          </p:cNvSpPr>
          <p:nvPr>
            <p:ph type="title"/>
          </p:nvPr>
        </p:nvSpPr>
        <p:spPr>
          <a:xfrm>
            <a:off x="3419939" y="731520"/>
            <a:ext cx="10072711" cy="3474720"/>
          </a:xfrm>
        </p:spPr>
        <p:txBody>
          <a:bodyPr anchor="ctr">
            <a:normAutofit/>
          </a:bodyPr>
          <a:lstStyle>
            <a:lvl1pPr algn="l">
              <a:defRPr sz="5760" b="0" cap="none"/>
            </a:lvl1pPr>
          </a:lstStyle>
          <a:p>
            <a:r>
              <a:rPr lang="fr-FR" smtClean="0"/>
              <a:t>Modifiez le style du titre</a:t>
            </a:r>
            <a:endParaRPr lang="en-US" dirty="0"/>
          </a:p>
        </p:txBody>
      </p:sp>
      <p:sp>
        <p:nvSpPr>
          <p:cNvPr id="21" name="Text Placeholder 9"/>
          <p:cNvSpPr>
            <a:spLocks noGrp="1"/>
          </p:cNvSpPr>
          <p:nvPr>
            <p:ph type="body" sz="quarter" idx="13"/>
          </p:nvPr>
        </p:nvSpPr>
        <p:spPr>
          <a:xfrm>
            <a:off x="3107054" y="5212080"/>
            <a:ext cx="10698480" cy="1005840"/>
          </a:xfrm>
        </p:spPr>
        <p:txBody>
          <a:bodyPr anchor="b">
            <a:noAutofit/>
          </a:bodyPr>
          <a:lstStyle>
            <a:lvl1pPr marL="0" indent="0">
              <a:buFontTx/>
              <a:buNone/>
              <a:defRPr sz="2880">
                <a:solidFill>
                  <a:schemeClr val="accent1"/>
                </a:solidFill>
              </a:defRPr>
            </a:lvl1pPr>
            <a:lvl2pPr marL="548640" indent="0">
              <a:buFontTx/>
              <a:buNone/>
              <a:defRPr/>
            </a:lvl2pPr>
            <a:lvl3pPr marL="1097280" indent="0">
              <a:buFontTx/>
              <a:buNone/>
              <a:defRPr/>
            </a:lvl3pPr>
            <a:lvl4pPr marL="1645920" indent="0">
              <a:buFontTx/>
              <a:buNone/>
              <a:defRPr/>
            </a:lvl4pPr>
            <a:lvl5pPr marL="2194560" indent="0">
              <a:buFontTx/>
              <a:buNone/>
              <a:defRPr/>
            </a:lvl5pPr>
          </a:lstStyle>
          <a:p>
            <a:pPr lvl="0"/>
            <a:r>
              <a:rPr lang="fr-FR" smtClean="0"/>
              <a:t>Modifiez les styles du texte du masque</a:t>
            </a:r>
          </a:p>
        </p:txBody>
      </p:sp>
      <p:sp>
        <p:nvSpPr>
          <p:cNvPr id="4" name="Text Placeholder 3"/>
          <p:cNvSpPr>
            <a:spLocks noGrp="1"/>
          </p:cNvSpPr>
          <p:nvPr>
            <p:ph type="body" sz="half" idx="2"/>
          </p:nvPr>
        </p:nvSpPr>
        <p:spPr>
          <a:xfrm>
            <a:off x="3107056" y="6217920"/>
            <a:ext cx="10698480" cy="875546"/>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fr-FR" smtClean="0"/>
              <a:t>Modifiez les styles du texte du masque</a:t>
            </a:r>
          </a:p>
        </p:txBody>
      </p:sp>
      <p:sp>
        <p:nvSpPr>
          <p:cNvPr id="5" name="Date Placeholder 4"/>
          <p:cNvSpPr>
            <a:spLocks noGrp="1"/>
          </p:cNvSpPr>
          <p:nvPr>
            <p:ph type="dt" sz="half" idx="10"/>
          </p:nvPr>
        </p:nvSpPr>
        <p:spPr/>
        <p:txBody>
          <a:bodyPr/>
          <a:lstStyle/>
          <a:p>
            <a:fld id="{B61BEF0D-F0BB-DE4B-95CE-6DB70DBA9567}" type="datetimeFigureOut">
              <a:rPr lang="en-US" smtClean="0"/>
              <a:pPr/>
              <a:t>1/17/2026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5026" y="5894071"/>
            <a:ext cx="1906232" cy="608756"/>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638175" y="5979705"/>
            <a:ext cx="935720" cy="438150"/>
          </a:xfrm>
        </p:spPr>
        <p:txBody>
          <a:bodyPr/>
          <a:lstStyle/>
          <a:p>
            <a:fld id="{D57F1E4F-1CFF-5643-939E-217C01CDF565}" type="slidenum">
              <a:rPr lang="en-US" smtClean="0"/>
              <a:pPr/>
              <a:t>‹N°›</a:t>
            </a:fld>
            <a:endParaRPr lang="en-US" dirty="0"/>
          </a:p>
        </p:txBody>
      </p:sp>
      <p:sp>
        <p:nvSpPr>
          <p:cNvPr id="17" name="TextBox 16"/>
          <p:cNvSpPr txBox="1"/>
          <p:nvPr/>
        </p:nvSpPr>
        <p:spPr>
          <a:xfrm>
            <a:off x="2961182" y="777606"/>
            <a:ext cx="731520" cy="701731"/>
          </a:xfrm>
          <a:prstGeom prst="rect">
            <a:avLst/>
          </a:prstGeom>
        </p:spPr>
        <p:txBody>
          <a:bodyPr vert="horz" lIns="109728" tIns="54864" rIns="109728" bIns="54864" rtlCol="0" anchor="ctr">
            <a:noAutofit/>
          </a:bodyPr>
          <a:lstStyle/>
          <a:p>
            <a:pPr lvl="0"/>
            <a:r>
              <a:rPr lang="en-US" sz="9600" baseline="0" dirty="0">
                <a:ln w="3175" cmpd="sng">
                  <a:noFill/>
                </a:ln>
                <a:solidFill>
                  <a:schemeClr val="accent1"/>
                </a:solidFill>
                <a:effectLst/>
                <a:latin typeface="Arial"/>
              </a:rPr>
              <a:t>“</a:t>
            </a:r>
          </a:p>
        </p:txBody>
      </p:sp>
      <p:sp>
        <p:nvSpPr>
          <p:cNvPr id="18" name="TextBox 17"/>
          <p:cNvSpPr txBox="1"/>
          <p:nvPr/>
        </p:nvSpPr>
        <p:spPr>
          <a:xfrm>
            <a:off x="13337822" y="3486367"/>
            <a:ext cx="731520" cy="701731"/>
          </a:xfrm>
          <a:prstGeom prst="rect">
            <a:avLst/>
          </a:prstGeom>
        </p:spPr>
        <p:txBody>
          <a:bodyPr vert="horz" lIns="109728" tIns="54864" rIns="109728" bIns="54864" rtlCol="0" anchor="ctr">
            <a:noAutofit/>
          </a:bodyPr>
          <a:lstStyle/>
          <a:p>
            <a:pPr lvl="0"/>
            <a:r>
              <a:rPr lang="en-US" sz="96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806212559"/>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Vrai ou faux">
    <p:spTree>
      <p:nvGrpSpPr>
        <p:cNvPr id="1" name=""/>
        <p:cNvGrpSpPr/>
        <p:nvPr/>
      </p:nvGrpSpPr>
      <p:grpSpPr>
        <a:xfrm>
          <a:off x="0" y="0"/>
          <a:ext cx="0" cy="0"/>
          <a:chOff x="0" y="0"/>
          <a:chExt cx="0" cy="0"/>
        </a:xfrm>
      </p:grpSpPr>
      <p:sp>
        <p:nvSpPr>
          <p:cNvPr id="2" name="Title 1"/>
          <p:cNvSpPr>
            <a:spLocks noGrp="1"/>
          </p:cNvSpPr>
          <p:nvPr>
            <p:ph type="title"/>
          </p:nvPr>
        </p:nvSpPr>
        <p:spPr>
          <a:xfrm>
            <a:off x="3107055" y="752888"/>
            <a:ext cx="10698479" cy="3456024"/>
          </a:xfrm>
        </p:spPr>
        <p:txBody>
          <a:bodyPr anchor="ctr">
            <a:normAutofit/>
          </a:bodyPr>
          <a:lstStyle>
            <a:lvl1pPr algn="l">
              <a:defRPr sz="5760" b="0"/>
            </a:lvl1pPr>
          </a:lstStyle>
          <a:p>
            <a:r>
              <a:rPr lang="fr-FR" smtClean="0"/>
              <a:t>Modifiez le style du titre</a:t>
            </a:r>
            <a:endParaRPr lang="en-US" dirty="0"/>
          </a:p>
        </p:txBody>
      </p:sp>
      <p:sp>
        <p:nvSpPr>
          <p:cNvPr id="21" name="Text Placeholder 9"/>
          <p:cNvSpPr>
            <a:spLocks noGrp="1"/>
          </p:cNvSpPr>
          <p:nvPr>
            <p:ph type="body" sz="quarter" idx="13"/>
          </p:nvPr>
        </p:nvSpPr>
        <p:spPr>
          <a:xfrm>
            <a:off x="3107054" y="5212080"/>
            <a:ext cx="10698480" cy="1005840"/>
          </a:xfrm>
        </p:spPr>
        <p:txBody>
          <a:bodyPr anchor="b">
            <a:noAutofit/>
          </a:bodyPr>
          <a:lstStyle>
            <a:lvl1pPr marL="0" indent="0">
              <a:buFontTx/>
              <a:buNone/>
              <a:defRPr sz="2880">
                <a:solidFill>
                  <a:schemeClr val="accent1"/>
                </a:solidFill>
              </a:defRPr>
            </a:lvl1pPr>
            <a:lvl2pPr marL="548640" indent="0">
              <a:buFontTx/>
              <a:buNone/>
              <a:defRPr/>
            </a:lvl2pPr>
            <a:lvl3pPr marL="1097280" indent="0">
              <a:buFontTx/>
              <a:buNone/>
              <a:defRPr/>
            </a:lvl3pPr>
            <a:lvl4pPr marL="1645920" indent="0">
              <a:buFontTx/>
              <a:buNone/>
              <a:defRPr/>
            </a:lvl4pPr>
            <a:lvl5pPr marL="2194560" indent="0">
              <a:buFontTx/>
              <a:buNone/>
              <a:defRPr/>
            </a:lvl5pPr>
          </a:lstStyle>
          <a:p>
            <a:pPr lvl="0"/>
            <a:r>
              <a:rPr lang="fr-FR" smtClean="0"/>
              <a:t>Modifiez les styles du texte du masque</a:t>
            </a:r>
          </a:p>
        </p:txBody>
      </p:sp>
      <p:sp>
        <p:nvSpPr>
          <p:cNvPr id="4" name="Text Placeholder 3"/>
          <p:cNvSpPr>
            <a:spLocks noGrp="1"/>
          </p:cNvSpPr>
          <p:nvPr>
            <p:ph type="body" sz="half" idx="2"/>
          </p:nvPr>
        </p:nvSpPr>
        <p:spPr>
          <a:xfrm>
            <a:off x="3107056" y="6217920"/>
            <a:ext cx="10698480" cy="875546"/>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fr-FR" smtClean="0"/>
              <a:t>Modifiez les styles du texte du masque</a:t>
            </a:r>
          </a:p>
        </p:txBody>
      </p:sp>
      <p:sp>
        <p:nvSpPr>
          <p:cNvPr id="5" name="Date Placeholder 4"/>
          <p:cNvSpPr>
            <a:spLocks noGrp="1"/>
          </p:cNvSpPr>
          <p:nvPr>
            <p:ph type="dt" sz="half" idx="10"/>
          </p:nvPr>
        </p:nvSpPr>
        <p:spPr/>
        <p:txBody>
          <a:bodyPr/>
          <a:lstStyle/>
          <a:p>
            <a:fld id="{B61BEF0D-F0BB-DE4B-95CE-6DB70DBA9567}" type="datetimeFigureOut">
              <a:rPr lang="en-US" smtClean="0"/>
              <a:pPr/>
              <a:t>1/17/2026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5026" y="5894071"/>
            <a:ext cx="1906232" cy="608756"/>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638175" y="5979705"/>
            <a:ext cx="935720" cy="438150"/>
          </a:xfrm>
        </p:spPr>
        <p:txBody>
          <a:body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2931135395"/>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smtClean="0"/>
              <a:t>Modifiez le style du titre</a:t>
            </a:r>
            <a:endParaRPr lang="en-US" dirty="0"/>
          </a:p>
        </p:txBody>
      </p:sp>
      <p:sp>
        <p:nvSpPr>
          <p:cNvPr id="3" name="Vertical Text Placeholder 2"/>
          <p:cNvSpPr>
            <a:spLocks noGrp="1"/>
          </p:cNvSpPr>
          <p:nvPr>
            <p:ph type="body" orient="vert" idx="1"/>
          </p:nvPr>
        </p:nvSpPr>
        <p:spPr/>
        <p:txBody>
          <a:bodyPr vert="eaVert" anchor="t"/>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1/17/2026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5026" y="857251"/>
            <a:ext cx="1906232" cy="608756"/>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47564518"/>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153775" y="752887"/>
            <a:ext cx="2649121" cy="6340580"/>
          </a:xfrm>
        </p:spPr>
        <p:txBody>
          <a:bodyPr vert="eaVert" anchor="ctr"/>
          <a:lstStyle/>
          <a:p>
            <a:r>
              <a:rPr lang="fr-FR" smtClean="0"/>
              <a:t>Modifiez le style du titre</a:t>
            </a:r>
            <a:endParaRPr lang="en-US" dirty="0"/>
          </a:p>
        </p:txBody>
      </p:sp>
      <p:sp>
        <p:nvSpPr>
          <p:cNvPr id="3" name="Vertical Text Placeholder 2"/>
          <p:cNvSpPr>
            <a:spLocks noGrp="1"/>
          </p:cNvSpPr>
          <p:nvPr>
            <p:ph type="body" orient="vert" idx="1"/>
          </p:nvPr>
        </p:nvSpPr>
        <p:spPr>
          <a:xfrm>
            <a:off x="3107054" y="752887"/>
            <a:ext cx="7772400" cy="6340580"/>
          </a:xfrm>
        </p:spPr>
        <p:txBody>
          <a:bodyPr vert="eaVert"/>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1/17/2026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5026" y="857251"/>
            <a:ext cx="1906232" cy="608756"/>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1701213663"/>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Slide 1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46321472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Slide 2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63583561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Slide 3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59264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a:xfrm>
            <a:off x="3111511" y="748932"/>
            <a:ext cx="10694024" cy="1537068"/>
          </a:xfrm>
        </p:spPr>
        <p:txBody>
          <a:bodyPr/>
          <a:lstStyle/>
          <a:p>
            <a:r>
              <a:rPr lang="fr-FR" smtClean="0"/>
              <a:t>Modifiez le style du titre</a:t>
            </a:r>
            <a:endParaRPr lang="en-US" dirty="0"/>
          </a:p>
        </p:txBody>
      </p:sp>
      <p:sp>
        <p:nvSpPr>
          <p:cNvPr id="3" name="Content Placeholder 2"/>
          <p:cNvSpPr>
            <a:spLocks noGrp="1"/>
          </p:cNvSpPr>
          <p:nvPr>
            <p:ph idx="1"/>
          </p:nvPr>
        </p:nvSpPr>
        <p:spPr>
          <a:xfrm>
            <a:off x="3107054" y="2560320"/>
            <a:ext cx="10698480" cy="4533146"/>
          </a:xfrm>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1/17/2026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5026" y="857251"/>
            <a:ext cx="1906232" cy="608756"/>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1328220984"/>
      </p:ext>
    </p:extLst>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Slide 4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839850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Slide 5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13467921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Slide 6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97274586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Slide 7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4080485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le 1"/>
          <p:cNvSpPr>
            <a:spLocks noGrp="1"/>
          </p:cNvSpPr>
          <p:nvPr>
            <p:ph type="title"/>
          </p:nvPr>
        </p:nvSpPr>
        <p:spPr>
          <a:xfrm>
            <a:off x="3107055" y="2470500"/>
            <a:ext cx="10698479" cy="1762560"/>
          </a:xfrm>
        </p:spPr>
        <p:txBody>
          <a:bodyPr anchor="b"/>
          <a:lstStyle>
            <a:lvl1pPr algn="l">
              <a:defRPr sz="4800" b="0" cap="none"/>
            </a:lvl1pPr>
          </a:lstStyle>
          <a:p>
            <a:r>
              <a:rPr lang="fr-FR" smtClean="0"/>
              <a:t>Modifiez le style du titre</a:t>
            </a:r>
            <a:endParaRPr lang="en-US" dirty="0"/>
          </a:p>
        </p:txBody>
      </p:sp>
      <p:sp>
        <p:nvSpPr>
          <p:cNvPr id="3" name="Text Placeholder 2"/>
          <p:cNvSpPr>
            <a:spLocks noGrp="1"/>
          </p:cNvSpPr>
          <p:nvPr>
            <p:ph type="body" idx="1"/>
          </p:nvPr>
        </p:nvSpPr>
        <p:spPr>
          <a:xfrm>
            <a:off x="3107055" y="4236155"/>
            <a:ext cx="10698479" cy="1032480"/>
          </a:xfrm>
        </p:spPr>
        <p:txBody>
          <a:bodyPr anchor="t"/>
          <a:lstStyle>
            <a:lvl1pPr marL="0" indent="0" algn="l">
              <a:buNone/>
              <a:defRPr sz="2400">
                <a:solidFill>
                  <a:schemeClr val="tx1">
                    <a:lumMod val="65000"/>
                    <a:lumOff val="35000"/>
                  </a:schemeClr>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fr-FR" smtClean="0"/>
              <a:t>Modifiez les styles du texte du masque</a:t>
            </a:r>
          </a:p>
        </p:txBody>
      </p:sp>
      <p:sp>
        <p:nvSpPr>
          <p:cNvPr id="4" name="Date Placeholder 3"/>
          <p:cNvSpPr>
            <a:spLocks noGrp="1"/>
          </p:cNvSpPr>
          <p:nvPr>
            <p:ph type="dt" sz="half" idx="10"/>
          </p:nvPr>
        </p:nvSpPr>
        <p:spPr/>
        <p:txBody>
          <a:bodyPr/>
          <a:lstStyle/>
          <a:p>
            <a:fld id="{B61BEF0D-F0BB-DE4B-95CE-6DB70DBA9567}" type="datetimeFigureOut">
              <a:rPr lang="en-US" smtClean="0"/>
              <a:pPr/>
              <a:t>1/17/2026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5026" y="3813811"/>
            <a:ext cx="1906232" cy="608756"/>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638175" y="3892967"/>
            <a:ext cx="935720" cy="438150"/>
          </a:xfrm>
        </p:spPr>
        <p:txBody>
          <a:body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1498336326"/>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fr-FR" smtClean="0"/>
              <a:t>Modifiez le style du titre</a:t>
            </a:r>
            <a:endParaRPr lang="en-US" dirty="0"/>
          </a:p>
        </p:txBody>
      </p:sp>
      <p:sp>
        <p:nvSpPr>
          <p:cNvPr id="3" name="Content Placeholder 2"/>
          <p:cNvSpPr>
            <a:spLocks noGrp="1"/>
          </p:cNvSpPr>
          <p:nvPr>
            <p:ph sz="half" idx="1"/>
          </p:nvPr>
        </p:nvSpPr>
        <p:spPr>
          <a:xfrm>
            <a:off x="3107054" y="2560320"/>
            <a:ext cx="5176637" cy="4533146"/>
          </a:xfrm>
        </p:spPr>
        <p:txBody>
          <a:bodyPr>
            <a:normAutofit/>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Content Placeholder 3"/>
          <p:cNvSpPr>
            <a:spLocks noGrp="1"/>
          </p:cNvSpPr>
          <p:nvPr>
            <p:ph sz="half" idx="2"/>
          </p:nvPr>
        </p:nvSpPr>
        <p:spPr>
          <a:xfrm>
            <a:off x="8628896" y="2551467"/>
            <a:ext cx="5176637" cy="4533146"/>
          </a:xfrm>
        </p:spPr>
        <p:txBody>
          <a:bodyPr>
            <a:normAutofit/>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1/17/2026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Freeform 11"/>
          <p:cNvSpPr/>
          <p:nvPr/>
        </p:nvSpPr>
        <p:spPr bwMode="auto">
          <a:xfrm flipV="1">
            <a:off x="-5026" y="857251"/>
            <a:ext cx="1906232" cy="608756"/>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638175" y="945339"/>
            <a:ext cx="935720" cy="438150"/>
          </a:xfrm>
        </p:spPr>
        <p:txBody>
          <a:body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2791048572"/>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fr-FR" smtClean="0"/>
              <a:t>Modifiez le style du titre</a:t>
            </a:r>
            <a:endParaRPr lang="en-US" dirty="0"/>
          </a:p>
        </p:txBody>
      </p:sp>
      <p:sp>
        <p:nvSpPr>
          <p:cNvPr id="3" name="Text Placeholder 2"/>
          <p:cNvSpPr>
            <a:spLocks noGrp="1"/>
          </p:cNvSpPr>
          <p:nvPr>
            <p:ph type="body" idx="1"/>
          </p:nvPr>
        </p:nvSpPr>
        <p:spPr>
          <a:xfrm>
            <a:off x="3527248" y="2367244"/>
            <a:ext cx="4791278" cy="691514"/>
          </a:xfrm>
        </p:spPr>
        <p:txBody>
          <a:bodyPr anchor="b">
            <a:noAutofit/>
          </a:bodyPr>
          <a:lstStyle>
            <a:lvl1pPr marL="0" indent="0">
              <a:buNone/>
              <a:defRPr sz="2880" b="0"/>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fr-FR" smtClean="0"/>
              <a:t>Modifiez les styles du texte du masque</a:t>
            </a:r>
          </a:p>
        </p:txBody>
      </p:sp>
      <p:sp>
        <p:nvSpPr>
          <p:cNvPr id="4" name="Content Placeholder 3"/>
          <p:cNvSpPr>
            <a:spLocks noGrp="1"/>
          </p:cNvSpPr>
          <p:nvPr>
            <p:ph sz="half" idx="2"/>
          </p:nvPr>
        </p:nvSpPr>
        <p:spPr>
          <a:xfrm>
            <a:off x="3107055" y="3058759"/>
            <a:ext cx="5211472" cy="4024872"/>
          </a:xfrm>
        </p:spPr>
        <p:txBody>
          <a:bodyPr>
            <a:normAutofit/>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5" name="Text Placeholder 4"/>
          <p:cNvSpPr>
            <a:spLocks noGrp="1"/>
          </p:cNvSpPr>
          <p:nvPr>
            <p:ph type="body" sz="quarter" idx="3"/>
          </p:nvPr>
        </p:nvSpPr>
        <p:spPr>
          <a:xfrm>
            <a:off x="9007956" y="2363370"/>
            <a:ext cx="4798801" cy="691514"/>
          </a:xfrm>
        </p:spPr>
        <p:txBody>
          <a:bodyPr anchor="b">
            <a:noAutofit/>
          </a:bodyPr>
          <a:lstStyle>
            <a:lvl1pPr marL="0" indent="0">
              <a:buNone/>
              <a:defRPr sz="2880" b="0"/>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fr-FR" smtClean="0"/>
              <a:t>Modifiez les styles du texte du masque</a:t>
            </a:r>
          </a:p>
        </p:txBody>
      </p:sp>
      <p:sp>
        <p:nvSpPr>
          <p:cNvPr id="6" name="Content Placeholder 5"/>
          <p:cNvSpPr>
            <a:spLocks noGrp="1"/>
          </p:cNvSpPr>
          <p:nvPr>
            <p:ph sz="quarter" idx="4"/>
          </p:nvPr>
        </p:nvSpPr>
        <p:spPr>
          <a:xfrm>
            <a:off x="8600348" y="3054886"/>
            <a:ext cx="5206409" cy="4024872"/>
          </a:xfrm>
        </p:spPr>
        <p:txBody>
          <a:bodyPr>
            <a:normAutofit/>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1/17/2026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5026" y="857251"/>
            <a:ext cx="1906232" cy="608756"/>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638175" y="945339"/>
            <a:ext cx="935720" cy="438150"/>
          </a:xfrm>
        </p:spPr>
        <p:txBody>
          <a:body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2672259386"/>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smtClean="0"/>
              <a:t>Modifiez le style du titre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1/17/2026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5026" y="857251"/>
            <a:ext cx="1906232" cy="608756"/>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3229976316"/>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1/17/2026</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5026" y="857251"/>
            <a:ext cx="1906232" cy="608756"/>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6393576"/>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3107055" y="535306"/>
            <a:ext cx="4206239" cy="1171574"/>
          </a:xfrm>
        </p:spPr>
        <p:txBody>
          <a:bodyPr anchor="b"/>
          <a:lstStyle>
            <a:lvl1pPr algn="l">
              <a:defRPr sz="2400" b="0"/>
            </a:lvl1pPr>
          </a:lstStyle>
          <a:p>
            <a:r>
              <a:rPr lang="fr-FR" smtClean="0"/>
              <a:t>Modifiez le style du titre</a:t>
            </a:r>
            <a:endParaRPr lang="en-US" dirty="0"/>
          </a:p>
        </p:txBody>
      </p:sp>
      <p:sp>
        <p:nvSpPr>
          <p:cNvPr id="3" name="Content Placeholder 2"/>
          <p:cNvSpPr>
            <a:spLocks noGrp="1"/>
          </p:cNvSpPr>
          <p:nvPr>
            <p:ph idx="1"/>
          </p:nvPr>
        </p:nvSpPr>
        <p:spPr>
          <a:xfrm>
            <a:off x="7587614" y="535306"/>
            <a:ext cx="6217920" cy="6497956"/>
          </a:xfrm>
        </p:spPr>
        <p:txBody>
          <a:bodyPr anchor="ctr">
            <a:normAutofit/>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Text Placeholder 3"/>
          <p:cNvSpPr>
            <a:spLocks noGrp="1"/>
          </p:cNvSpPr>
          <p:nvPr>
            <p:ph type="body" sz="half" idx="2"/>
          </p:nvPr>
        </p:nvSpPr>
        <p:spPr>
          <a:xfrm>
            <a:off x="3107055" y="1918336"/>
            <a:ext cx="4206239" cy="5114923"/>
          </a:xfrm>
        </p:spPr>
        <p:txBody>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fr-FR" smtClean="0"/>
              <a:t>Modifiez les styles du texte du masque</a:t>
            </a:r>
          </a:p>
        </p:txBody>
      </p:sp>
      <p:sp>
        <p:nvSpPr>
          <p:cNvPr id="5" name="Date Placeholder 4"/>
          <p:cNvSpPr>
            <a:spLocks noGrp="1"/>
          </p:cNvSpPr>
          <p:nvPr>
            <p:ph type="dt" sz="half" idx="10"/>
          </p:nvPr>
        </p:nvSpPr>
        <p:spPr/>
        <p:txBody>
          <a:bodyPr/>
          <a:lstStyle/>
          <a:p>
            <a:fld id="{B61BEF0D-F0BB-DE4B-95CE-6DB70DBA9567}" type="datetimeFigureOut">
              <a:rPr lang="en-US" smtClean="0"/>
              <a:pPr/>
              <a:t>1/17/2026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5026" y="857251"/>
            <a:ext cx="1906232" cy="608756"/>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2199006710"/>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3107056" y="5760720"/>
            <a:ext cx="10698480" cy="680086"/>
          </a:xfrm>
        </p:spPr>
        <p:txBody>
          <a:bodyPr anchor="b">
            <a:normAutofit/>
          </a:bodyPr>
          <a:lstStyle>
            <a:lvl1pPr algn="l">
              <a:defRPr sz="2880" b="0"/>
            </a:lvl1pPr>
          </a:lstStyle>
          <a:p>
            <a:r>
              <a:rPr lang="fr-FR" smtClean="0"/>
              <a:t>Modifiez le style du titre</a:t>
            </a:r>
            <a:endParaRPr lang="en-US" dirty="0"/>
          </a:p>
        </p:txBody>
      </p:sp>
      <p:sp>
        <p:nvSpPr>
          <p:cNvPr id="3" name="Picture Placeholder 2"/>
          <p:cNvSpPr>
            <a:spLocks noGrp="1" noChangeAspect="1"/>
          </p:cNvSpPr>
          <p:nvPr>
            <p:ph type="pic" idx="1"/>
          </p:nvPr>
        </p:nvSpPr>
        <p:spPr>
          <a:xfrm>
            <a:off x="3107054" y="761958"/>
            <a:ext cx="10698480" cy="4625964"/>
          </a:xfrm>
        </p:spPr>
        <p:txBody>
          <a:bodyPr anchor="t">
            <a:normAutofit/>
          </a:bodyPr>
          <a:lstStyle>
            <a:lvl1pPr marL="0" indent="0" algn="ctr">
              <a:buNone/>
              <a:defRPr sz="1920"/>
            </a:lvl1pPr>
            <a:lvl2pPr marL="548640" indent="0">
              <a:buNone/>
              <a:defRPr sz="1920"/>
            </a:lvl2pPr>
            <a:lvl3pPr marL="1097280" indent="0">
              <a:buNone/>
              <a:defRPr sz="192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r>
              <a:rPr lang="fr-FR" dirty="0" smtClean="0"/>
              <a:t>Cliquez sur l'icône pour ajouter une image</a:t>
            </a:r>
            <a:endParaRPr lang="en-US" dirty="0"/>
          </a:p>
        </p:txBody>
      </p:sp>
      <p:sp>
        <p:nvSpPr>
          <p:cNvPr id="4" name="Text Placeholder 3"/>
          <p:cNvSpPr>
            <a:spLocks noGrp="1"/>
          </p:cNvSpPr>
          <p:nvPr>
            <p:ph type="body" sz="half" idx="2"/>
          </p:nvPr>
        </p:nvSpPr>
        <p:spPr>
          <a:xfrm>
            <a:off x="3107056" y="6440806"/>
            <a:ext cx="10698480" cy="592454"/>
          </a:xfrm>
        </p:spPr>
        <p:txBody>
          <a:bodyPr>
            <a:normAutofit/>
          </a:bodyPr>
          <a:lstStyle>
            <a:lvl1pPr marL="0" indent="0">
              <a:buNone/>
              <a:defRPr sz="144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fr-FR" smtClean="0"/>
              <a:t>Modifiez les styles du texte du masque</a:t>
            </a:r>
          </a:p>
        </p:txBody>
      </p:sp>
      <p:sp>
        <p:nvSpPr>
          <p:cNvPr id="5" name="Date Placeholder 4"/>
          <p:cNvSpPr>
            <a:spLocks noGrp="1"/>
          </p:cNvSpPr>
          <p:nvPr>
            <p:ph type="dt" sz="half" idx="10"/>
          </p:nvPr>
        </p:nvSpPr>
        <p:spPr/>
        <p:txBody>
          <a:bodyPr/>
          <a:lstStyle/>
          <a:p>
            <a:fld id="{B61BEF0D-F0BB-DE4B-95CE-6DB70DBA9567}" type="datetimeFigureOut">
              <a:rPr lang="en-US" smtClean="0"/>
              <a:pPr/>
              <a:t>1/17/2026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5026" y="5894071"/>
            <a:ext cx="1906232" cy="608756"/>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638175" y="5979705"/>
            <a:ext cx="935720" cy="438150"/>
          </a:xfrm>
        </p:spPr>
        <p:txBody>
          <a:body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463994792"/>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74320"/>
            <a:ext cx="3421819" cy="7966354"/>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32665" y="-943"/>
            <a:ext cx="2828009" cy="8224847"/>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219456" cy="82296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3111510" y="748932"/>
            <a:ext cx="10694024" cy="1537068"/>
          </a:xfrm>
          <a:prstGeom prst="rect">
            <a:avLst/>
          </a:prstGeom>
        </p:spPr>
        <p:txBody>
          <a:bodyPr vert="horz" lIns="91440" tIns="45720" rIns="91440" bIns="45720" rtlCol="0" anchor="t">
            <a:normAutofit/>
          </a:bodyPr>
          <a:lstStyle/>
          <a:p>
            <a:r>
              <a:rPr lang="fr-FR" smtClean="0"/>
              <a:t>Modifiez le style du titre</a:t>
            </a:r>
            <a:endParaRPr lang="en-US" dirty="0"/>
          </a:p>
        </p:txBody>
      </p:sp>
      <p:sp>
        <p:nvSpPr>
          <p:cNvPr id="3" name="Text Placeholder 2"/>
          <p:cNvSpPr>
            <a:spLocks noGrp="1"/>
          </p:cNvSpPr>
          <p:nvPr>
            <p:ph type="body" idx="1"/>
          </p:nvPr>
        </p:nvSpPr>
        <p:spPr>
          <a:xfrm>
            <a:off x="3107054" y="2560320"/>
            <a:ext cx="10698480" cy="4663440"/>
          </a:xfrm>
          <a:prstGeom prst="rect">
            <a:avLst/>
          </a:prstGeom>
        </p:spPr>
        <p:txBody>
          <a:bodyPr vert="horz" lIns="91440" tIns="45720" rIns="91440" bIns="45720" rtlCol="0">
            <a:normAutofit/>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Date Placeholder 3"/>
          <p:cNvSpPr>
            <a:spLocks noGrp="1"/>
          </p:cNvSpPr>
          <p:nvPr>
            <p:ph type="dt" sz="half" idx="2"/>
          </p:nvPr>
        </p:nvSpPr>
        <p:spPr>
          <a:xfrm>
            <a:off x="12433935" y="7356525"/>
            <a:ext cx="1375540" cy="444475"/>
          </a:xfrm>
          <a:prstGeom prst="rect">
            <a:avLst/>
          </a:prstGeom>
        </p:spPr>
        <p:txBody>
          <a:bodyPr vert="horz" lIns="91440" tIns="45720" rIns="91440" bIns="45720" rtlCol="0" anchor="ctr"/>
          <a:lstStyle>
            <a:lvl1pPr algn="r">
              <a:defRPr sz="1080">
                <a:solidFill>
                  <a:schemeClr val="tx1">
                    <a:tint val="75000"/>
                  </a:schemeClr>
                </a:solidFill>
              </a:defRPr>
            </a:lvl1pPr>
          </a:lstStyle>
          <a:p>
            <a:fld id="{B61BEF0D-F0BB-DE4B-95CE-6DB70DBA9567}" type="datetimeFigureOut">
              <a:rPr lang="en-US" smtClean="0"/>
              <a:pPr/>
              <a:t>1/17/2026</a:t>
            </a:fld>
            <a:endParaRPr lang="en-US" dirty="0"/>
          </a:p>
        </p:txBody>
      </p:sp>
      <p:sp>
        <p:nvSpPr>
          <p:cNvPr id="5" name="Footer Placeholder 4"/>
          <p:cNvSpPr>
            <a:spLocks noGrp="1"/>
          </p:cNvSpPr>
          <p:nvPr>
            <p:ph type="ftr" sz="quarter" idx="3"/>
          </p:nvPr>
        </p:nvSpPr>
        <p:spPr>
          <a:xfrm>
            <a:off x="3107055" y="7362970"/>
            <a:ext cx="9143999" cy="438150"/>
          </a:xfrm>
          <a:prstGeom prst="rect">
            <a:avLst/>
          </a:prstGeom>
        </p:spPr>
        <p:txBody>
          <a:bodyPr vert="horz" lIns="91440" tIns="45720" rIns="91440" bIns="45720" rtlCol="0" anchor="ctr"/>
          <a:lstStyle>
            <a:lvl1pPr algn="l">
              <a:defRPr sz="108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bwMode="gray">
          <a:xfrm>
            <a:off x="638175" y="945339"/>
            <a:ext cx="935720" cy="438150"/>
          </a:xfrm>
          <a:prstGeom prst="rect">
            <a:avLst/>
          </a:prstGeom>
        </p:spPr>
        <p:txBody>
          <a:bodyPr vert="horz" lIns="91440" tIns="45720" rIns="91440" bIns="45720" rtlCol="0" anchor="ctr"/>
          <a:lstStyle>
            <a:lvl1pPr algn="r">
              <a:defRPr sz="2400">
                <a:solidFill>
                  <a:srgbClr val="FEFFFF"/>
                </a:solidFill>
              </a:defRPr>
            </a:lvl1p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1597076768"/>
      </p:ext>
    </p:extLst>
  </p:cSld>
  <p:clrMap bg1="lt1" tx1="dk1" bg2="lt2" tx2="dk2" accent1="accent1" accent2="accent2" accent3="accent3" accent4="accent4" accent5="accent5" accent6="accent6" hlink="hlink" folHlink="folHlink"/>
  <p:sldLayoutIdLst>
    <p:sldLayoutId id="2147483837" r:id="rId1"/>
    <p:sldLayoutId id="2147483838" r:id="rId2"/>
    <p:sldLayoutId id="2147483839" r:id="rId3"/>
    <p:sldLayoutId id="2147483840" r:id="rId4"/>
    <p:sldLayoutId id="2147483841" r:id="rId5"/>
    <p:sldLayoutId id="2147483842" r:id="rId6"/>
    <p:sldLayoutId id="2147483843" r:id="rId7"/>
    <p:sldLayoutId id="2147483844" r:id="rId8"/>
    <p:sldLayoutId id="2147483845" r:id="rId9"/>
    <p:sldLayoutId id="2147483846" r:id="rId10"/>
    <p:sldLayoutId id="2147483847" r:id="rId11"/>
    <p:sldLayoutId id="2147483848" r:id="rId12"/>
    <p:sldLayoutId id="2147483849" r:id="rId13"/>
    <p:sldLayoutId id="2147483850" r:id="rId14"/>
    <p:sldLayoutId id="2147483851" r:id="rId15"/>
    <p:sldLayoutId id="2147483852" r:id="rId16"/>
    <p:sldLayoutId id="2147483853" r:id="rId17"/>
    <p:sldLayoutId id="2147483854" r:id="rId18"/>
    <p:sldLayoutId id="2147483855" r:id="rId19"/>
    <p:sldLayoutId id="2147483856" r:id="rId20"/>
    <p:sldLayoutId id="2147483857" r:id="rId21"/>
    <p:sldLayoutId id="2147483858" r:id="rId22"/>
    <p:sldLayoutId id="2147483859" r:id="rId23"/>
  </p:sldLayoutIdLst>
  <p:hf sldNum="0" hdr="0" ftr="0" dt="0"/>
  <p:txStyles>
    <p:titleStyle>
      <a:lvl1pPr algn="l" defTabSz="548640" rtl="0" eaLnBrk="1" latinLnBrk="0" hangingPunct="1">
        <a:spcBef>
          <a:spcPct val="0"/>
        </a:spcBef>
        <a:buNone/>
        <a:defRPr sz="432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411480" indent="-411480" algn="l" defTabSz="548640" rtl="0" eaLnBrk="1" latinLnBrk="0" hangingPunct="1">
        <a:spcBef>
          <a:spcPts val="1200"/>
        </a:spcBef>
        <a:spcAft>
          <a:spcPts val="0"/>
        </a:spcAft>
        <a:buClr>
          <a:schemeClr val="accent1"/>
        </a:buClr>
        <a:buFont typeface="Wingdings 3" charset="2"/>
        <a:buChar char=""/>
        <a:defRPr sz="2160" kern="1200">
          <a:solidFill>
            <a:schemeClr val="tx1">
              <a:lumMod val="75000"/>
              <a:lumOff val="25000"/>
            </a:schemeClr>
          </a:solidFill>
          <a:latin typeface="+mn-lt"/>
          <a:ea typeface="+mn-ea"/>
          <a:cs typeface="+mn-cs"/>
        </a:defRPr>
      </a:lvl1pPr>
      <a:lvl2pPr marL="891540" indent="-342900" algn="l" defTabSz="548640" rtl="0" eaLnBrk="1" latinLnBrk="0" hangingPunct="1">
        <a:spcBef>
          <a:spcPts val="1200"/>
        </a:spcBef>
        <a:spcAft>
          <a:spcPts val="0"/>
        </a:spcAft>
        <a:buClr>
          <a:schemeClr val="accent1"/>
        </a:buClr>
        <a:buFont typeface="Wingdings 3" charset="2"/>
        <a:buChar char=""/>
        <a:defRPr sz="1920" kern="1200">
          <a:solidFill>
            <a:schemeClr val="tx1">
              <a:lumMod val="75000"/>
              <a:lumOff val="25000"/>
            </a:schemeClr>
          </a:solidFill>
          <a:latin typeface="+mn-lt"/>
          <a:ea typeface="+mn-ea"/>
          <a:cs typeface="+mn-cs"/>
        </a:defRPr>
      </a:lvl2pPr>
      <a:lvl3pPr marL="1371600" indent="-274320" algn="l" defTabSz="548640" rtl="0" eaLnBrk="1" latinLnBrk="0" hangingPunct="1">
        <a:spcBef>
          <a:spcPts val="1200"/>
        </a:spcBef>
        <a:spcAft>
          <a:spcPts val="0"/>
        </a:spcAft>
        <a:buClr>
          <a:schemeClr val="accent1"/>
        </a:buClr>
        <a:buFont typeface="Wingdings 3" charset="2"/>
        <a:buChar char=""/>
        <a:defRPr sz="1680" kern="1200">
          <a:solidFill>
            <a:schemeClr val="tx1">
              <a:lumMod val="75000"/>
              <a:lumOff val="25000"/>
            </a:schemeClr>
          </a:solidFill>
          <a:latin typeface="+mn-lt"/>
          <a:ea typeface="+mn-ea"/>
          <a:cs typeface="+mn-cs"/>
        </a:defRPr>
      </a:lvl3pPr>
      <a:lvl4pPr marL="1920240" indent="-274320" algn="l" defTabSz="548640" rtl="0" eaLnBrk="1" latinLnBrk="0" hangingPunct="1">
        <a:spcBef>
          <a:spcPts val="1200"/>
        </a:spcBef>
        <a:spcAft>
          <a:spcPts val="0"/>
        </a:spcAft>
        <a:buClr>
          <a:schemeClr val="accent1"/>
        </a:buClr>
        <a:buFont typeface="Wingdings 3" charset="2"/>
        <a:buChar char=""/>
        <a:defRPr sz="1440" kern="1200">
          <a:solidFill>
            <a:schemeClr val="tx1">
              <a:lumMod val="75000"/>
              <a:lumOff val="25000"/>
            </a:schemeClr>
          </a:solidFill>
          <a:latin typeface="+mn-lt"/>
          <a:ea typeface="+mn-ea"/>
          <a:cs typeface="+mn-cs"/>
        </a:defRPr>
      </a:lvl4pPr>
      <a:lvl5pPr marL="2468880" indent="-274320" algn="l" defTabSz="548640" rtl="0" eaLnBrk="1" latinLnBrk="0" hangingPunct="1">
        <a:spcBef>
          <a:spcPts val="1200"/>
        </a:spcBef>
        <a:spcAft>
          <a:spcPts val="0"/>
        </a:spcAft>
        <a:buClr>
          <a:schemeClr val="accent1"/>
        </a:buClr>
        <a:buFont typeface="Wingdings 3" charset="2"/>
        <a:buChar char=""/>
        <a:defRPr sz="1440" kern="1200">
          <a:solidFill>
            <a:schemeClr val="tx1">
              <a:lumMod val="75000"/>
              <a:lumOff val="25000"/>
            </a:schemeClr>
          </a:solidFill>
          <a:latin typeface="+mn-lt"/>
          <a:ea typeface="+mn-ea"/>
          <a:cs typeface="+mn-cs"/>
        </a:defRPr>
      </a:lvl5pPr>
      <a:lvl6pPr marL="3017520" indent="-274320" algn="l" defTabSz="548640" rtl="0" eaLnBrk="1" latinLnBrk="0" hangingPunct="1">
        <a:spcBef>
          <a:spcPts val="1200"/>
        </a:spcBef>
        <a:spcAft>
          <a:spcPts val="0"/>
        </a:spcAft>
        <a:buClr>
          <a:schemeClr val="accent1"/>
        </a:buClr>
        <a:buFont typeface="Wingdings 3" charset="2"/>
        <a:buChar char=""/>
        <a:defRPr sz="1440" kern="1200">
          <a:solidFill>
            <a:schemeClr val="tx1">
              <a:lumMod val="75000"/>
              <a:lumOff val="25000"/>
            </a:schemeClr>
          </a:solidFill>
          <a:latin typeface="+mn-lt"/>
          <a:ea typeface="+mn-ea"/>
          <a:cs typeface="+mn-cs"/>
        </a:defRPr>
      </a:lvl6pPr>
      <a:lvl7pPr marL="3566160" indent="-274320" algn="l" defTabSz="548640" rtl="0" eaLnBrk="1" latinLnBrk="0" hangingPunct="1">
        <a:spcBef>
          <a:spcPts val="1200"/>
        </a:spcBef>
        <a:spcAft>
          <a:spcPts val="0"/>
        </a:spcAft>
        <a:buClr>
          <a:schemeClr val="accent1"/>
        </a:buClr>
        <a:buFont typeface="Wingdings 3" charset="2"/>
        <a:buChar char=""/>
        <a:defRPr sz="1440" kern="1200">
          <a:solidFill>
            <a:schemeClr val="tx1">
              <a:lumMod val="75000"/>
              <a:lumOff val="25000"/>
            </a:schemeClr>
          </a:solidFill>
          <a:latin typeface="+mn-lt"/>
          <a:ea typeface="+mn-ea"/>
          <a:cs typeface="+mn-cs"/>
        </a:defRPr>
      </a:lvl7pPr>
      <a:lvl8pPr marL="4114800" indent="-274320" algn="l" defTabSz="548640" rtl="0" eaLnBrk="1" latinLnBrk="0" hangingPunct="1">
        <a:spcBef>
          <a:spcPts val="1200"/>
        </a:spcBef>
        <a:spcAft>
          <a:spcPts val="0"/>
        </a:spcAft>
        <a:buClr>
          <a:schemeClr val="accent1"/>
        </a:buClr>
        <a:buFont typeface="Wingdings 3" charset="2"/>
        <a:buChar char=""/>
        <a:defRPr sz="1440" kern="1200">
          <a:solidFill>
            <a:schemeClr val="tx1">
              <a:lumMod val="75000"/>
              <a:lumOff val="25000"/>
            </a:schemeClr>
          </a:solidFill>
          <a:latin typeface="+mn-lt"/>
          <a:ea typeface="+mn-ea"/>
          <a:cs typeface="+mn-cs"/>
        </a:defRPr>
      </a:lvl8pPr>
      <a:lvl9pPr marL="4663440" indent="-274320" algn="l" defTabSz="548640" rtl="0" eaLnBrk="1" latinLnBrk="0" hangingPunct="1">
        <a:spcBef>
          <a:spcPts val="1200"/>
        </a:spcBef>
        <a:spcAft>
          <a:spcPts val="0"/>
        </a:spcAft>
        <a:buClr>
          <a:schemeClr val="accent1"/>
        </a:buClr>
        <a:buFont typeface="Wingdings 3" charset="2"/>
        <a:buChar char=""/>
        <a:defRPr sz="1440" kern="1200">
          <a:solidFill>
            <a:schemeClr val="tx1">
              <a:lumMod val="75000"/>
              <a:lumOff val="25000"/>
            </a:schemeClr>
          </a:solidFill>
          <a:latin typeface="+mn-lt"/>
          <a:ea typeface="+mn-ea"/>
          <a:cs typeface="+mn-cs"/>
        </a:defRPr>
      </a:lvl9pPr>
    </p:bodyStyle>
    <p:otherStyle>
      <a:defPPr>
        <a:defRPr lang="en-US"/>
      </a:defPPr>
      <a:lvl1pPr marL="0" algn="l" defTabSz="548640" rtl="0" eaLnBrk="1" latinLnBrk="0" hangingPunct="1">
        <a:defRPr sz="2160" kern="1200">
          <a:solidFill>
            <a:schemeClr val="tx1"/>
          </a:solidFill>
          <a:latin typeface="+mn-lt"/>
          <a:ea typeface="+mn-ea"/>
          <a:cs typeface="+mn-cs"/>
        </a:defRPr>
      </a:lvl1pPr>
      <a:lvl2pPr marL="548640" algn="l" defTabSz="548640" rtl="0" eaLnBrk="1" latinLnBrk="0" hangingPunct="1">
        <a:defRPr sz="2160" kern="1200">
          <a:solidFill>
            <a:schemeClr val="tx1"/>
          </a:solidFill>
          <a:latin typeface="+mn-lt"/>
          <a:ea typeface="+mn-ea"/>
          <a:cs typeface="+mn-cs"/>
        </a:defRPr>
      </a:lvl2pPr>
      <a:lvl3pPr marL="1097280" algn="l" defTabSz="548640" rtl="0" eaLnBrk="1" latinLnBrk="0" hangingPunct="1">
        <a:defRPr sz="2160" kern="1200">
          <a:solidFill>
            <a:schemeClr val="tx1"/>
          </a:solidFill>
          <a:latin typeface="+mn-lt"/>
          <a:ea typeface="+mn-ea"/>
          <a:cs typeface="+mn-cs"/>
        </a:defRPr>
      </a:lvl3pPr>
      <a:lvl4pPr marL="1645920" algn="l" defTabSz="548640" rtl="0" eaLnBrk="1" latinLnBrk="0" hangingPunct="1">
        <a:defRPr sz="2160" kern="1200">
          <a:solidFill>
            <a:schemeClr val="tx1"/>
          </a:solidFill>
          <a:latin typeface="+mn-lt"/>
          <a:ea typeface="+mn-ea"/>
          <a:cs typeface="+mn-cs"/>
        </a:defRPr>
      </a:lvl4pPr>
      <a:lvl5pPr marL="2194560" algn="l" defTabSz="548640" rtl="0" eaLnBrk="1" latinLnBrk="0" hangingPunct="1">
        <a:defRPr sz="2160" kern="1200">
          <a:solidFill>
            <a:schemeClr val="tx1"/>
          </a:solidFill>
          <a:latin typeface="+mn-lt"/>
          <a:ea typeface="+mn-ea"/>
          <a:cs typeface="+mn-cs"/>
        </a:defRPr>
      </a:lvl5pPr>
      <a:lvl6pPr marL="2743200" algn="l" defTabSz="548640" rtl="0" eaLnBrk="1" latinLnBrk="0" hangingPunct="1">
        <a:defRPr sz="2160" kern="1200">
          <a:solidFill>
            <a:schemeClr val="tx1"/>
          </a:solidFill>
          <a:latin typeface="+mn-lt"/>
          <a:ea typeface="+mn-ea"/>
          <a:cs typeface="+mn-cs"/>
        </a:defRPr>
      </a:lvl6pPr>
      <a:lvl7pPr marL="3291840" algn="l" defTabSz="548640" rtl="0" eaLnBrk="1" latinLnBrk="0" hangingPunct="1">
        <a:defRPr sz="2160" kern="1200">
          <a:solidFill>
            <a:schemeClr val="tx1"/>
          </a:solidFill>
          <a:latin typeface="+mn-lt"/>
          <a:ea typeface="+mn-ea"/>
          <a:cs typeface="+mn-cs"/>
        </a:defRPr>
      </a:lvl7pPr>
      <a:lvl8pPr marL="3840480" algn="l" defTabSz="548640" rtl="0" eaLnBrk="1" latinLnBrk="0" hangingPunct="1">
        <a:defRPr sz="2160" kern="1200">
          <a:solidFill>
            <a:schemeClr val="tx1"/>
          </a:solidFill>
          <a:latin typeface="+mn-lt"/>
          <a:ea typeface="+mn-ea"/>
          <a:cs typeface="+mn-cs"/>
        </a:defRPr>
      </a:lvl8pPr>
      <a:lvl9pPr marL="4389120" algn="l" defTabSz="54864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7.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Layout" Target="../slideLayouts/slideLayout6.xml"/><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0.xml"/><Relationship Id="rId6" Type="http://schemas.openxmlformats.org/officeDocument/2006/relationships/image" Target="../media/image12.png"/><Relationship Id="rId5" Type="http://schemas.openxmlformats.org/officeDocument/2006/relationships/image" Target="../media/image11.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png"/></Relationships>
</file>

<file path=ppt/slides/_rels/slide6.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2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3.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pic>
        <p:nvPicPr>
          <p:cNvPr id="3" name="Image 1" descr="preencoded.png"/>
          <p:cNvPicPr>
            <a:picLocks noChangeAspect="1"/>
          </p:cNvPicPr>
          <p:nvPr/>
        </p:nvPicPr>
        <p:blipFill>
          <a:blip r:embed="rId4"/>
          <a:stretch>
            <a:fillRect/>
          </a:stretch>
        </p:blipFill>
        <p:spPr>
          <a:xfrm>
            <a:off x="6458783" y="1224260"/>
            <a:ext cx="7199114" cy="2182360"/>
          </a:xfrm>
          <a:prstGeom prst="rect">
            <a:avLst/>
          </a:prstGeom>
        </p:spPr>
      </p:pic>
      <p:sp>
        <p:nvSpPr>
          <p:cNvPr id="4" name="Text 0"/>
          <p:cNvSpPr/>
          <p:nvPr/>
        </p:nvSpPr>
        <p:spPr>
          <a:xfrm>
            <a:off x="6280191" y="3659896"/>
            <a:ext cx="6203775" cy="950605"/>
          </a:xfrm>
          <a:prstGeom prst="rect">
            <a:avLst/>
          </a:prstGeom>
          <a:noFill/>
          <a:ln/>
        </p:spPr>
        <p:txBody>
          <a:bodyPr wrap="square" lIns="0" tIns="0" rIns="0" bIns="0" rtlCol="0" anchor="t"/>
          <a:lstStyle/>
          <a:p>
            <a:pPr marL="0" indent="0" algn="l">
              <a:buNone/>
            </a:pPr>
            <a:r>
              <a:rPr lang="en-US" sz="3200" b="1" dirty="0">
                <a:solidFill>
                  <a:srgbClr val="1B1B27"/>
                </a:solidFill>
                <a:latin typeface="Raleway" pitchFamily="34" charset="0"/>
                <a:ea typeface="Raleway" pitchFamily="34" charset="-122"/>
                <a:cs typeface="Raleway" pitchFamily="34" charset="-120"/>
              </a:rPr>
              <a:t>Analyse des données de mobilité urbaine et de pollution</a:t>
            </a:r>
            <a:endParaRPr lang="en-US" sz="3200" b="1" dirty="0"/>
          </a:p>
        </p:txBody>
      </p:sp>
      <p:sp>
        <p:nvSpPr>
          <p:cNvPr id="6" name="Text 2"/>
          <p:cNvSpPr/>
          <p:nvPr/>
        </p:nvSpPr>
        <p:spPr>
          <a:xfrm>
            <a:off x="6280190" y="4646301"/>
            <a:ext cx="4788863" cy="362903"/>
          </a:xfrm>
          <a:prstGeom prst="rect">
            <a:avLst/>
          </a:prstGeom>
          <a:noFill/>
          <a:ln/>
        </p:spPr>
        <p:txBody>
          <a:bodyPr wrap="none" lIns="0" tIns="0" rIns="0" bIns="0" rtlCol="0" anchor="t"/>
          <a:lstStyle/>
          <a:p>
            <a:pPr marL="0" indent="0" algn="l">
              <a:lnSpc>
                <a:spcPts val="2850"/>
              </a:lnSpc>
              <a:buNone/>
            </a:pPr>
            <a:r>
              <a:rPr lang="en-US" sz="1750" b="1" dirty="0">
                <a:solidFill>
                  <a:srgbClr val="3C3939"/>
                </a:solidFill>
                <a:latin typeface="Roboto" pitchFamily="34" charset="0"/>
                <a:ea typeface="Roboto" pitchFamily="34" charset="-122"/>
                <a:cs typeface="Roboto" pitchFamily="34" charset="-120"/>
              </a:rPr>
              <a:t>Étude de cas : trafic routier et qualité de l’air</a:t>
            </a:r>
            <a:endParaRPr lang="en-US" sz="1750" dirty="0"/>
          </a:p>
        </p:txBody>
      </p:sp>
      <p:sp>
        <p:nvSpPr>
          <p:cNvPr id="8" name="Text 1"/>
          <p:cNvSpPr/>
          <p:nvPr/>
        </p:nvSpPr>
        <p:spPr>
          <a:xfrm>
            <a:off x="6280191" y="-4268929"/>
            <a:ext cx="5607010" cy="362903"/>
          </a:xfrm>
          <a:prstGeom prst="rect">
            <a:avLst/>
          </a:prstGeom>
          <a:noFill/>
          <a:ln/>
        </p:spPr>
        <p:txBody>
          <a:bodyPr wrap="none" lIns="0" tIns="0" rIns="0" bIns="0" rtlCol="0" anchor="t"/>
          <a:lstStyle/>
          <a:p>
            <a:pPr marL="0" indent="0" algn="l">
              <a:lnSpc>
                <a:spcPts val="2850"/>
              </a:lnSpc>
              <a:buNone/>
            </a:pPr>
            <a:r>
              <a:rPr lang="en-US" sz="1600" dirty="0">
                <a:solidFill>
                  <a:srgbClr val="3C3939"/>
                </a:solidFill>
                <a:latin typeface="Roboto" pitchFamily="34" charset="0"/>
                <a:ea typeface="Roboto" pitchFamily="34" charset="-122"/>
                <a:cs typeface="Roboto" pitchFamily="34" charset="-120"/>
              </a:rPr>
              <a:t>Bootcamp Data Analysis &amp; Data Engineering – FORCE-N</a:t>
            </a:r>
            <a:endParaRPr lang="en-US" sz="1600" dirty="0"/>
          </a:p>
        </p:txBody>
      </p:sp>
      <p:sp>
        <p:nvSpPr>
          <p:cNvPr id="9" name="Text 1"/>
          <p:cNvSpPr/>
          <p:nvPr/>
        </p:nvSpPr>
        <p:spPr>
          <a:xfrm>
            <a:off x="6491941" y="1150116"/>
            <a:ext cx="5607010" cy="362903"/>
          </a:xfrm>
          <a:prstGeom prst="rect">
            <a:avLst/>
          </a:prstGeom>
          <a:noFill/>
          <a:ln/>
        </p:spPr>
        <p:txBody>
          <a:bodyPr wrap="none" lIns="0" tIns="0" rIns="0" bIns="0" rtlCol="0" anchor="t"/>
          <a:lstStyle/>
          <a:p>
            <a:pPr marL="0" indent="0" algn="l">
              <a:lnSpc>
                <a:spcPts val="2850"/>
              </a:lnSpc>
              <a:buNone/>
            </a:pPr>
            <a:r>
              <a:rPr lang="en-US" sz="1600" dirty="0">
                <a:solidFill>
                  <a:srgbClr val="3C3939"/>
                </a:solidFill>
                <a:latin typeface="Roboto" pitchFamily="34" charset="0"/>
                <a:ea typeface="Roboto" pitchFamily="34" charset="-122"/>
                <a:cs typeface="Roboto" pitchFamily="34" charset="-120"/>
              </a:rPr>
              <a:t>Bootcamp Data Analysis &amp; Data Engineering – FORCE-N</a:t>
            </a:r>
            <a:endParaRPr lang="en-US" sz="1600" dirty="0"/>
          </a:p>
        </p:txBody>
      </p:sp>
      <p:sp>
        <p:nvSpPr>
          <p:cNvPr id="10" name="Text 2"/>
          <p:cNvSpPr/>
          <p:nvPr/>
        </p:nvSpPr>
        <p:spPr>
          <a:xfrm>
            <a:off x="6297837" y="5193337"/>
            <a:ext cx="4788863" cy="362903"/>
          </a:xfrm>
          <a:prstGeom prst="rect">
            <a:avLst/>
          </a:prstGeom>
          <a:noFill/>
          <a:ln/>
        </p:spPr>
        <p:txBody>
          <a:bodyPr wrap="none" lIns="0" tIns="0" rIns="0" bIns="0" rtlCol="0" anchor="t"/>
          <a:lstStyle/>
          <a:p>
            <a:pPr marL="0" indent="0" algn="l">
              <a:lnSpc>
                <a:spcPts val="2850"/>
              </a:lnSpc>
              <a:buNone/>
            </a:pPr>
            <a:r>
              <a:rPr lang="en-US" sz="1750" b="1" dirty="0" err="1" smtClean="0">
                <a:solidFill>
                  <a:srgbClr val="3C3939"/>
                </a:solidFill>
                <a:latin typeface="Roboto" pitchFamily="34" charset="0"/>
                <a:ea typeface="Roboto" pitchFamily="34" charset="-122"/>
              </a:rPr>
              <a:t>Groupe</a:t>
            </a:r>
            <a:r>
              <a:rPr lang="en-US" sz="1750" b="1" dirty="0" smtClean="0">
                <a:solidFill>
                  <a:srgbClr val="3C3939"/>
                </a:solidFill>
                <a:latin typeface="Roboto" pitchFamily="34" charset="0"/>
                <a:ea typeface="Roboto" pitchFamily="34" charset="-122"/>
              </a:rPr>
              <a:t> 5 :</a:t>
            </a:r>
          </a:p>
          <a:p>
            <a:pPr marL="0" indent="0" algn="l">
              <a:lnSpc>
                <a:spcPts val="2850"/>
              </a:lnSpc>
              <a:buNone/>
            </a:pPr>
            <a:r>
              <a:rPr lang="en-US" sz="1750" b="1" dirty="0" smtClean="0">
                <a:solidFill>
                  <a:srgbClr val="3C3939"/>
                </a:solidFill>
                <a:latin typeface="Roboto" pitchFamily="34" charset="0"/>
                <a:ea typeface="Roboto" pitchFamily="34" charset="-122"/>
              </a:rPr>
              <a:t>Roger Ange Hassing DIATTA</a:t>
            </a:r>
          </a:p>
          <a:p>
            <a:pPr marL="0" indent="0" algn="l">
              <a:lnSpc>
                <a:spcPts val="2850"/>
              </a:lnSpc>
              <a:buNone/>
            </a:pPr>
            <a:r>
              <a:rPr lang="en-US" sz="1750" b="1" dirty="0" err="1" smtClean="0">
                <a:solidFill>
                  <a:srgbClr val="3C3939"/>
                </a:solidFill>
                <a:latin typeface="Roboto" pitchFamily="34" charset="0"/>
                <a:ea typeface="Roboto" pitchFamily="34" charset="-122"/>
              </a:rPr>
              <a:t>Mbaye</a:t>
            </a:r>
            <a:r>
              <a:rPr lang="en-US" sz="1750" b="1" dirty="0" smtClean="0">
                <a:solidFill>
                  <a:srgbClr val="3C3939"/>
                </a:solidFill>
                <a:latin typeface="Roboto" pitchFamily="34" charset="0"/>
                <a:ea typeface="Roboto" pitchFamily="34" charset="-122"/>
              </a:rPr>
              <a:t> </a:t>
            </a:r>
            <a:r>
              <a:rPr lang="en-US" sz="1750" b="1" dirty="0" err="1" smtClean="0">
                <a:solidFill>
                  <a:srgbClr val="3C3939"/>
                </a:solidFill>
                <a:latin typeface="Roboto" pitchFamily="34" charset="0"/>
                <a:ea typeface="Roboto" pitchFamily="34" charset="-122"/>
              </a:rPr>
              <a:t>Sène</a:t>
            </a:r>
            <a:r>
              <a:rPr lang="en-US" sz="1750" b="1" dirty="0" smtClean="0">
                <a:solidFill>
                  <a:srgbClr val="3C3939"/>
                </a:solidFill>
                <a:latin typeface="Roboto" pitchFamily="34" charset="0"/>
                <a:ea typeface="Roboto" pitchFamily="34" charset="-122"/>
              </a:rPr>
              <a:t> DIOUF</a:t>
            </a:r>
          </a:p>
          <a:p>
            <a:pPr marL="0" indent="0" algn="l">
              <a:lnSpc>
                <a:spcPts val="2850"/>
              </a:lnSpc>
              <a:buNone/>
            </a:pPr>
            <a:r>
              <a:rPr lang="en-US" sz="1750" b="1" dirty="0" smtClean="0">
                <a:solidFill>
                  <a:srgbClr val="3C3939"/>
                </a:solidFill>
                <a:latin typeface="Roboto" pitchFamily="34" charset="0"/>
                <a:ea typeface="Roboto" pitchFamily="34" charset="-122"/>
              </a:rPr>
              <a:t>Mohamed </a:t>
            </a:r>
            <a:r>
              <a:rPr lang="en-US" sz="1750" b="1" dirty="0" err="1" smtClean="0">
                <a:solidFill>
                  <a:srgbClr val="3C3939"/>
                </a:solidFill>
                <a:latin typeface="Roboto" pitchFamily="34" charset="0"/>
                <a:ea typeface="Roboto" pitchFamily="34" charset="-122"/>
              </a:rPr>
              <a:t>Neuja</a:t>
            </a:r>
            <a:r>
              <a:rPr lang="en-US" sz="1750" b="1" dirty="0" smtClean="0">
                <a:solidFill>
                  <a:srgbClr val="3C3939"/>
                </a:solidFill>
                <a:latin typeface="Roboto" pitchFamily="34" charset="0"/>
                <a:ea typeface="Roboto" pitchFamily="34" charset="-122"/>
              </a:rPr>
              <a:t> DIOP </a:t>
            </a:r>
          </a:p>
          <a:p>
            <a:pPr marL="0" indent="0" algn="l">
              <a:lnSpc>
                <a:spcPts val="2850"/>
              </a:lnSpc>
              <a:buNone/>
            </a:pPr>
            <a:r>
              <a:rPr lang="en-US" sz="1750" b="1" dirty="0" smtClean="0">
                <a:solidFill>
                  <a:srgbClr val="3C3939"/>
                </a:solidFill>
                <a:latin typeface="Roboto" pitchFamily="34" charset="0"/>
                <a:ea typeface="Roboto" pitchFamily="34" charset="-122"/>
              </a:rPr>
              <a:t>Mouhamed SONKO</a:t>
            </a:r>
          </a:p>
          <a:p>
            <a:pPr marL="0" indent="0" algn="l">
              <a:lnSpc>
                <a:spcPts val="2850"/>
              </a:lnSpc>
              <a:buNone/>
            </a:pPr>
            <a:r>
              <a:rPr lang="en-US" sz="1750" b="1" dirty="0" err="1" smtClean="0">
                <a:solidFill>
                  <a:srgbClr val="3C3939"/>
                </a:solidFill>
                <a:latin typeface="Roboto" pitchFamily="34" charset="0"/>
                <a:ea typeface="Roboto" pitchFamily="34" charset="-122"/>
              </a:rPr>
              <a:t>Fodé</a:t>
            </a:r>
            <a:r>
              <a:rPr lang="en-US" sz="1750" b="1" dirty="0" smtClean="0">
                <a:solidFill>
                  <a:srgbClr val="3C3939"/>
                </a:solidFill>
                <a:latin typeface="Roboto" pitchFamily="34" charset="0"/>
                <a:ea typeface="Roboto" pitchFamily="34" charset="-122"/>
              </a:rPr>
              <a:t> DRAME</a:t>
            </a:r>
          </a:p>
          <a:p>
            <a:pPr marL="0" indent="0" algn="l">
              <a:lnSpc>
                <a:spcPts val="2850"/>
              </a:lnSpc>
              <a:buNone/>
            </a:pPr>
            <a:r>
              <a:rPr lang="en-US" sz="1750" b="1" dirty="0" err="1" smtClean="0">
                <a:solidFill>
                  <a:srgbClr val="3C3939"/>
                </a:solidFill>
                <a:latin typeface="Roboto" pitchFamily="34" charset="0"/>
                <a:ea typeface="Roboto" pitchFamily="34" charset="-122"/>
              </a:rPr>
              <a:t>Ibrahima</a:t>
            </a:r>
            <a:r>
              <a:rPr lang="en-US" sz="1750" b="1" dirty="0" smtClean="0">
                <a:solidFill>
                  <a:srgbClr val="3C3939"/>
                </a:solidFill>
                <a:latin typeface="Roboto" pitchFamily="34" charset="0"/>
                <a:ea typeface="Roboto" pitchFamily="34" charset="-122"/>
              </a:rPr>
              <a:t> DIALLO</a:t>
            </a:r>
            <a:endParaRPr lang="en-US" sz="1750" dirty="0"/>
          </a:p>
        </p:txBody>
      </p:sp>
    </p:spTree>
  </p:cSld>
  <p:clrMapOvr>
    <a:masterClrMapping/>
  </p:clrMapOvr>
  <mc:AlternateContent xmlns:mc="http://schemas.openxmlformats.org/markup-compatibility/2006" xmlns:p14="http://schemas.microsoft.com/office/powerpoint/2010/main">
    <mc:Choice Requires="p14">
      <p:transition spd="slow" p14:dur="2000">
        <p:blinds dir="vert"/>
      </p:transition>
    </mc:Choice>
    <mc:Fallback xmlns="">
      <p:transition spd="slow">
        <p:blinds dir="vert"/>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3582948" y="324445"/>
            <a:ext cx="3549491" cy="294918"/>
          </a:xfrm>
          <a:prstGeom prst="rect">
            <a:avLst/>
          </a:prstGeom>
          <a:noFill/>
          <a:ln/>
        </p:spPr>
        <p:txBody>
          <a:bodyPr wrap="none" lIns="0" tIns="0" rIns="0" bIns="0" rtlCol="0" anchor="t"/>
          <a:lstStyle/>
          <a:p>
            <a:pPr marL="0" indent="0" algn="l">
              <a:lnSpc>
                <a:spcPts val="2300"/>
              </a:lnSpc>
              <a:buNone/>
            </a:pPr>
            <a:r>
              <a:rPr lang="en-US" sz="1850" b="1" dirty="0">
                <a:solidFill>
                  <a:srgbClr val="1B1B27"/>
                </a:solidFill>
                <a:latin typeface="Raleway" pitchFamily="34" charset="0"/>
                <a:ea typeface="Raleway" pitchFamily="34" charset="-122"/>
                <a:cs typeface="Raleway" pitchFamily="34" charset="-120"/>
              </a:rPr>
              <a:t>Conclusion &amp; Recommandations</a:t>
            </a:r>
            <a:endParaRPr lang="en-US" sz="1850" b="1" dirty="0"/>
          </a:p>
        </p:txBody>
      </p:sp>
      <p:sp>
        <p:nvSpPr>
          <p:cNvPr id="3" name="Text 1"/>
          <p:cNvSpPr/>
          <p:nvPr/>
        </p:nvSpPr>
        <p:spPr>
          <a:xfrm>
            <a:off x="3582948" y="914281"/>
            <a:ext cx="1475065" cy="184309"/>
          </a:xfrm>
          <a:prstGeom prst="rect">
            <a:avLst/>
          </a:prstGeom>
          <a:noFill/>
          <a:ln/>
        </p:spPr>
        <p:txBody>
          <a:bodyPr wrap="none" lIns="0" tIns="0" rIns="0" bIns="0" rtlCol="0" anchor="t"/>
          <a:lstStyle/>
          <a:p>
            <a:pPr marL="0" indent="0" algn="l">
              <a:lnSpc>
                <a:spcPts val="1450"/>
              </a:lnSpc>
              <a:buNone/>
            </a:pPr>
            <a:r>
              <a:rPr lang="en-US" sz="1150" b="1" dirty="0">
                <a:solidFill>
                  <a:srgbClr val="1B1B27"/>
                </a:solidFill>
                <a:latin typeface="Raleway" pitchFamily="34" charset="0"/>
                <a:ea typeface="Raleway" pitchFamily="34" charset="-122"/>
                <a:cs typeface="Raleway" pitchFamily="34" charset="-120"/>
              </a:rPr>
              <a:t>Conclusion du Projet</a:t>
            </a:r>
            <a:endParaRPr lang="en-US" sz="1150" b="1" dirty="0"/>
          </a:p>
        </p:txBody>
      </p:sp>
      <p:sp>
        <p:nvSpPr>
          <p:cNvPr id="4" name="Shape 2"/>
          <p:cNvSpPr/>
          <p:nvPr/>
        </p:nvSpPr>
        <p:spPr>
          <a:xfrm>
            <a:off x="3582948" y="1231344"/>
            <a:ext cx="3588187" cy="1402913"/>
          </a:xfrm>
          <a:prstGeom prst="roundRect">
            <a:avLst>
              <a:gd name="adj" fmla="val 3533"/>
            </a:avLst>
          </a:prstGeom>
          <a:solidFill>
            <a:srgbClr val="E1E1EA"/>
          </a:solidFill>
          <a:ln w="7620">
            <a:solidFill>
              <a:srgbClr val="C7C7D0"/>
            </a:solidFill>
            <a:prstDash val="solid"/>
          </a:ln>
        </p:spPr>
      </p:sp>
      <p:sp>
        <p:nvSpPr>
          <p:cNvPr id="5" name="Shape 3"/>
          <p:cNvSpPr/>
          <p:nvPr/>
        </p:nvSpPr>
        <p:spPr>
          <a:xfrm>
            <a:off x="3708559" y="1356955"/>
            <a:ext cx="353973" cy="353973"/>
          </a:xfrm>
          <a:prstGeom prst="roundRect">
            <a:avLst>
              <a:gd name="adj" fmla="val 25829896"/>
            </a:avLst>
          </a:prstGeom>
          <a:solidFill>
            <a:srgbClr val="1B1B27"/>
          </a:solidFill>
          <a:ln/>
        </p:spPr>
      </p:sp>
      <p:sp>
        <p:nvSpPr>
          <p:cNvPr id="7" name="Text 4"/>
          <p:cNvSpPr/>
          <p:nvPr/>
        </p:nvSpPr>
        <p:spPr>
          <a:xfrm>
            <a:off x="3708559" y="1828919"/>
            <a:ext cx="1475065" cy="184309"/>
          </a:xfrm>
          <a:prstGeom prst="rect">
            <a:avLst/>
          </a:prstGeom>
          <a:noFill/>
          <a:ln/>
        </p:spPr>
        <p:txBody>
          <a:bodyPr wrap="none" lIns="0" tIns="0" rIns="0" bIns="0" rtlCol="0" anchor="t"/>
          <a:lstStyle/>
          <a:p>
            <a:pPr marL="0" indent="0" algn="l">
              <a:lnSpc>
                <a:spcPts val="1450"/>
              </a:lnSpc>
              <a:buNone/>
            </a:pPr>
            <a:r>
              <a:rPr lang="en-US" sz="1150" b="1" dirty="0">
                <a:solidFill>
                  <a:srgbClr val="3C3939"/>
                </a:solidFill>
                <a:latin typeface="Raleway" pitchFamily="34" charset="0"/>
                <a:ea typeface="Raleway" pitchFamily="34" charset="-122"/>
                <a:cs typeface="Raleway" pitchFamily="34" charset="-120"/>
              </a:rPr>
              <a:t>Pipeline Robuste</a:t>
            </a:r>
            <a:endParaRPr lang="en-US" sz="1150" b="1" dirty="0"/>
          </a:p>
        </p:txBody>
      </p:sp>
      <p:sp>
        <p:nvSpPr>
          <p:cNvPr id="8" name="Text 5"/>
          <p:cNvSpPr/>
          <p:nvPr/>
        </p:nvSpPr>
        <p:spPr>
          <a:xfrm>
            <a:off x="3708559" y="2131219"/>
            <a:ext cx="3336965" cy="377428"/>
          </a:xfrm>
          <a:prstGeom prst="rect">
            <a:avLst/>
          </a:prstGeom>
          <a:noFill/>
          <a:ln/>
        </p:spPr>
        <p:txBody>
          <a:bodyPr wrap="square" lIns="0" tIns="0" rIns="0" bIns="0" rtlCol="0" anchor="t"/>
          <a:lstStyle/>
          <a:p>
            <a:pPr marL="0" indent="0" algn="l">
              <a:lnSpc>
                <a:spcPts val="1450"/>
              </a:lnSpc>
              <a:buNone/>
            </a:pPr>
            <a:r>
              <a:rPr lang="en-US" sz="900" b="1" dirty="0">
                <a:solidFill>
                  <a:srgbClr val="3C3939"/>
                </a:solidFill>
                <a:latin typeface="Roboto" pitchFamily="34" charset="0"/>
                <a:ea typeface="Roboto" pitchFamily="34" charset="-122"/>
                <a:cs typeface="Roboto" pitchFamily="34" charset="-120"/>
              </a:rPr>
              <a:t>Le pipeline de données assure des informations fiables et exploitables.</a:t>
            </a:r>
            <a:endParaRPr lang="en-US" sz="900" b="1" dirty="0"/>
          </a:p>
        </p:txBody>
      </p:sp>
      <p:sp>
        <p:nvSpPr>
          <p:cNvPr id="9" name="Shape 6"/>
          <p:cNvSpPr/>
          <p:nvPr/>
        </p:nvSpPr>
        <p:spPr>
          <a:xfrm>
            <a:off x="3582948" y="2766974"/>
            <a:ext cx="3693940" cy="2197014"/>
          </a:xfrm>
          <a:prstGeom prst="roundRect">
            <a:avLst>
              <a:gd name="adj" fmla="val 3533"/>
            </a:avLst>
          </a:prstGeom>
          <a:solidFill>
            <a:srgbClr val="E1E1EA"/>
          </a:solidFill>
          <a:ln w="7620">
            <a:solidFill>
              <a:srgbClr val="C7C7D0"/>
            </a:solidFill>
            <a:prstDash val="solid"/>
          </a:ln>
        </p:spPr>
      </p:sp>
      <p:sp>
        <p:nvSpPr>
          <p:cNvPr id="10" name="Shape 7"/>
          <p:cNvSpPr/>
          <p:nvPr/>
        </p:nvSpPr>
        <p:spPr>
          <a:xfrm>
            <a:off x="3708559" y="2903261"/>
            <a:ext cx="353973" cy="353973"/>
          </a:xfrm>
          <a:prstGeom prst="roundRect">
            <a:avLst>
              <a:gd name="adj" fmla="val 25829896"/>
            </a:avLst>
          </a:prstGeom>
          <a:solidFill>
            <a:srgbClr val="1B1B27"/>
          </a:solidFill>
          <a:ln/>
        </p:spPr>
      </p:sp>
      <p:sp>
        <p:nvSpPr>
          <p:cNvPr id="12" name="Text 8"/>
          <p:cNvSpPr/>
          <p:nvPr/>
        </p:nvSpPr>
        <p:spPr>
          <a:xfrm>
            <a:off x="3708559" y="3349823"/>
            <a:ext cx="1475065" cy="184309"/>
          </a:xfrm>
          <a:prstGeom prst="rect">
            <a:avLst/>
          </a:prstGeom>
          <a:noFill/>
          <a:ln/>
        </p:spPr>
        <p:txBody>
          <a:bodyPr wrap="none" lIns="0" tIns="0" rIns="0" bIns="0" rtlCol="0" anchor="t"/>
          <a:lstStyle/>
          <a:p>
            <a:pPr marL="0" indent="0" algn="l">
              <a:lnSpc>
                <a:spcPts val="1450"/>
              </a:lnSpc>
              <a:buNone/>
            </a:pPr>
            <a:r>
              <a:rPr lang="en-US" sz="1150" b="1" dirty="0">
                <a:solidFill>
                  <a:srgbClr val="3C3939"/>
                </a:solidFill>
                <a:latin typeface="Raleway" pitchFamily="34" charset="0"/>
                <a:ea typeface="Raleway" pitchFamily="34" charset="-122"/>
                <a:cs typeface="Raleway" pitchFamily="34" charset="-120"/>
              </a:rPr>
              <a:t>Zones Critiques</a:t>
            </a:r>
            <a:endParaRPr lang="en-US" sz="1150" b="1" dirty="0"/>
          </a:p>
        </p:txBody>
      </p:sp>
      <p:sp>
        <p:nvSpPr>
          <p:cNvPr id="13" name="Text 9"/>
          <p:cNvSpPr/>
          <p:nvPr/>
        </p:nvSpPr>
        <p:spPr>
          <a:xfrm>
            <a:off x="3708558" y="3532067"/>
            <a:ext cx="3336965" cy="377428"/>
          </a:xfrm>
          <a:prstGeom prst="rect">
            <a:avLst/>
          </a:prstGeom>
          <a:noFill/>
          <a:ln/>
        </p:spPr>
        <p:txBody>
          <a:bodyPr wrap="square" lIns="0" tIns="0" rIns="0" bIns="0" rtlCol="0" anchor="t"/>
          <a:lstStyle/>
          <a:p>
            <a:pPr marL="0" indent="0" algn="l">
              <a:lnSpc>
                <a:spcPts val="1450"/>
              </a:lnSpc>
              <a:buNone/>
            </a:pPr>
            <a:r>
              <a:rPr lang="en-US" sz="900" b="1" dirty="0">
                <a:solidFill>
                  <a:srgbClr val="3C3939"/>
                </a:solidFill>
                <a:latin typeface="Roboto" pitchFamily="34" charset="0"/>
                <a:ea typeface="Roboto" pitchFamily="34" charset="-122"/>
                <a:cs typeface="Roboto" pitchFamily="34" charset="-120"/>
              </a:rPr>
              <a:t>L'analyse a identifié les zones et routes à forte congestion et </a:t>
            </a:r>
            <a:r>
              <a:rPr lang="en-US" sz="900" b="1" dirty="0" smtClean="0">
                <a:solidFill>
                  <a:srgbClr val="3C3939"/>
                </a:solidFill>
                <a:latin typeface="Roboto" pitchFamily="34" charset="0"/>
                <a:ea typeface="Roboto" pitchFamily="34" charset="-122"/>
                <a:cs typeface="Roboto" pitchFamily="34" charset="-120"/>
              </a:rPr>
              <a:t>pollution </a:t>
            </a:r>
            <a:r>
              <a:rPr lang="en-US" sz="900" b="1" dirty="0" err="1" smtClean="0">
                <a:solidFill>
                  <a:srgbClr val="3C3939"/>
                </a:solidFill>
                <a:latin typeface="Roboto" pitchFamily="34" charset="0"/>
                <a:ea typeface="Roboto" pitchFamily="34" charset="-122"/>
                <a:cs typeface="Roboto" pitchFamily="34" charset="-120"/>
              </a:rPr>
              <a:t>comme</a:t>
            </a:r>
            <a:r>
              <a:rPr lang="en-US" sz="900" b="1" dirty="0" smtClean="0">
                <a:solidFill>
                  <a:srgbClr val="3C3939"/>
                </a:solidFill>
                <a:latin typeface="Roboto" pitchFamily="34" charset="0"/>
                <a:ea typeface="Roboto" pitchFamily="34" charset="-122"/>
                <a:cs typeface="Roboto" pitchFamily="34" charset="-120"/>
              </a:rPr>
              <a:t> pour la qualité </a:t>
            </a:r>
            <a:r>
              <a:rPr lang="en-US" sz="900" b="1" dirty="0" err="1" smtClean="0">
                <a:solidFill>
                  <a:srgbClr val="3C3939"/>
                </a:solidFill>
                <a:latin typeface="Roboto" pitchFamily="34" charset="0"/>
                <a:ea typeface="Roboto" pitchFamily="34" charset="-122"/>
                <a:cs typeface="Roboto" pitchFamily="34" charset="-120"/>
              </a:rPr>
              <a:t>moyenne</a:t>
            </a:r>
            <a:r>
              <a:rPr lang="en-US" sz="900" b="1" dirty="0" smtClean="0">
                <a:solidFill>
                  <a:srgbClr val="3C3939"/>
                </a:solidFill>
                <a:latin typeface="Roboto" pitchFamily="34" charset="0"/>
                <a:ea typeface="Roboto" pitchFamily="34" charset="-122"/>
                <a:cs typeface="Roboto" pitchFamily="34" charset="-120"/>
              </a:rPr>
              <a:t> de </a:t>
            </a:r>
            <a:r>
              <a:rPr lang="en-US" sz="900" b="1" dirty="0" err="1" smtClean="0">
                <a:solidFill>
                  <a:srgbClr val="3C3939"/>
                </a:solidFill>
                <a:latin typeface="Roboto" pitchFamily="34" charset="0"/>
                <a:ea typeface="Roboto" pitchFamily="34" charset="-122"/>
                <a:cs typeface="Roboto" pitchFamily="34" charset="-120"/>
              </a:rPr>
              <a:t>l’air</a:t>
            </a:r>
            <a:r>
              <a:rPr lang="en-US" sz="900" b="1" dirty="0" smtClean="0">
                <a:solidFill>
                  <a:srgbClr val="3C3939"/>
                </a:solidFill>
                <a:latin typeface="Roboto" pitchFamily="34" charset="0"/>
                <a:ea typeface="Roboto" pitchFamily="34" charset="-122"/>
                <a:cs typeface="Roboto" pitchFamily="34" charset="-120"/>
              </a:rPr>
              <a:t>; </a:t>
            </a:r>
            <a:r>
              <a:rPr lang="en-US" sz="900" b="1" dirty="0" err="1" smtClean="0">
                <a:solidFill>
                  <a:srgbClr val="3C3939"/>
                </a:solidFill>
                <a:latin typeface="Roboto" pitchFamily="34" charset="0"/>
                <a:ea typeface="Roboto" pitchFamily="34" charset="-122"/>
                <a:cs typeface="Roboto" pitchFamily="34" charset="-120"/>
              </a:rPr>
              <a:t>elle</a:t>
            </a:r>
            <a:r>
              <a:rPr lang="en-US" sz="900" b="1" dirty="0" smtClean="0">
                <a:solidFill>
                  <a:srgbClr val="3C3939"/>
                </a:solidFill>
                <a:latin typeface="Roboto" pitchFamily="34" charset="0"/>
                <a:ea typeface="Roboto" pitchFamily="34" charset="-122"/>
                <a:cs typeface="Roboto" pitchFamily="34" charset="-120"/>
              </a:rPr>
              <a:t> </a:t>
            </a:r>
            <a:r>
              <a:rPr lang="en-US" sz="900" b="1" dirty="0" err="1" smtClean="0">
                <a:solidFill>
                  <a:srgbClr val="3C3939"/>
                </a:solidFill>
                <a:latin typeface="Roboto" pitchFamily="34" charset="0"/>
                <a:ea typeface="Roboto" pitchFamily="34" charset="-122"/>
                <a:cs typeface="Roboto" pitchFamily="34" charset="-120"/>
              </a:rPr>
              <a:t>est</a:t>
            </a:r>
            <a:r>
              <a:rPr lang="en-US" sz="900" b="1" dirty="0" smtClean="0">
                <a:solidFill>
                  <a:srgbClr val="3C3939"/>
                </a:solidFill>
                <a:latin typeface="Roboto" pitchFamily="34" charset="0"/>
                <a:ea typeface="Roboto" pitchFamily="34" charset="-122"/>
                <a:cs typeface="Roboto" pitchFamily="34" charset="-120"/>
              </a:rPr>
              <a:t> plus </a:t>
            </a:r>
            <a:r>
              <a:rPr lang="en-US" sz="900" b="1" dirty="0" err="1" smtClean="0">
                <a:solidFill>
                  <a:srgbClr val="3C3939"/>
                </a:solidFill>
                <a:latin typeface="Roboto" pitchFamily="34" charset="0"/>
                <a:ea typeface="Roboto" pitchFamily="34" charset="-122"/>
                <a:cs typeface="Roboto" pitchFamily="34" charset="-120"/>
              </a:rPr>
              <a:t>élevé</a:t>
            </a:r>
            <a:r>
              <a:rPr lang="en-US" sz="900" b="1" dirty="0" smtClean="0">
                <a:solidFill>
                  <a:srgbClr val="3C3939"/>
                </a:solidFill>
                <a:latin typeface="Roboto" pitchFamily="34" charset="0"/>
                <a:ea typeface="Roboto" pitchFamily="34" charset="-122"/>
                <a:cs typeface="Roboto" pitchFamily="34" charset="-120"/>
              </a:rPr>
              <a:t> à </a:t>
            </a:r>
            <a:r>
              <a:rPr lang="en-US" sz="900" b="1" dirty="0" err="1" smtClean="0">
                <a:solidFill>
                  <a:srgbClr val="3C3939"/>
                </a:solidFill>
                <a:latin typeface="Roboto" pitchFamily="34" charset="0"/>
                <a:ea typeface="Roboto" pitchFamily="34" charset="-122"/>
                <a:cs typeface="Roboto" pitchFamily="34" charset="-120"/>
              </a:rPr>
              <a:t>Fann</a:t>
            </a:r>
            <a:r>
              <a:rPr lang="en-US" sz="900" b="1" dirty="0" smtClean="0">
                <a:solidFill>
                  <a:srgbClr val="3C3939"/>
                </a:solidFill>
                <a:latin typeface="Roboto" pitchFamily="34" charset="0"/>
                <a:ea typeface="Roboto" pitchFamily="34" charset="-122"/>
                <a:cs typeface="Roboto" pitchFamily="34" charset="-120"/>
              </a:rPr>
              <a:t> </a:t>
            </a:r>
            <a:r>
              <a:rPr lang="en-US" sz="900" b="1" dirty="0" err="1" smtClean="0">
                <a:solidFill>
                  <a:srgbClr val="3C3939"/>
                </a:solidFill>
                <a:latin typeface="Roboto" pitchFamily="34" charset="0"/>
                <a:ea typeface="Roboto" pitchFamily="34" charset="-122"/>
                <a:cs typeface="Roboto" pitchFamily="34" charset="-120"/>
              </a:rPr>
              <a:t>Résidence</a:t>
            </a:r>
            <a:r>
              <a:rPr lang="en-US" sz="900" b="1" dirty="0" smtClean="0">
                <a:solidFill>
                  <a:srgbClr val="3C3939"/>
                </a:solidFill>
                <a:latin typeface="Roboto" pitchFamily="34" charset="0"/>
                <a:ea typeface="Roboto" pitchFamily="34" charset="-122"/>
                <a:cs typeface="Roboto" pitchFamily="34" charset="-120"/>
              </a:rPr>
              <a:t> (R013). Pour la densité </a:t>
            </a:r>
            <a:r>
              <a:rPr lang="en-US" sz="900" b="1" dirty="0" err="1" smtClean="0">
                <a:solidFill>
                  <a:srgbClr val="3C3939"/>
                </a:solidFill>
                <a:latin typeface="Roboto" pitchFamily="34" charset="0"/>
                <a:ea typeface="Roboto" pitchFamily="34" charset="-122"/>
                <a:cs typeface="Roboto" pitchFamily="34" charset="-120"/>
              </a:rPr>
              <a:t>moyenne</a:t>
            </a:r>
            <a:r>
              <a:rPr lang="en-US" sz="900" b="1" dirty="0" smtClean="0">
                <a:solidFill>
                  <a:srgbClr val="3C3939"/>
                </a:solidFill>
                <a:latin typeface="Roboto" pitchFamily="34" charset="0"/>
                <a:ea typeface="Roboto" pitchFamily="34" charset="-122"/>
                <a:cs typeface="Roboto" pitchFamily="34" charset="-120"/>
              </a:rPr>
              <a:t> du trafic, </a:t>
            </a:r>
            <a:r>
              <a:rPr lang="en-US" sz="900" b="1" dirty="0" err="1" smtClean="0">
                <a:solidFill>
                  <a:srgbClr val="3C3939"/>
                </a:solidFill>
                <a:latin typeface="Roboto" pitchFamily="34" charset="0"/>
                <a:ea typeface="Roboto" pitchFamily="34" charset="-122"/>
                <a:cs typeface="Roboto" pitchFamily="34" charset="-120"/>
              </a:rPr>
              <a:t>elle</a:t>
            </a:r>
            <a:r>
              <a:rPr lang="en-US" sz="900" b="1" dirty="0" smtClean="0">
                <a:solidFill>
                  <a:srgbClr val="3C3939"/>
                </a:solidFill>
                <a:latin typeface="Roboto" pitchFamily="34" charset="0"/>
                <a:ea typeface="Roboto" pitchFamily="34" charset="-122"/>
                <a:cs typeface="Roboto" pitchFamily="34" charset="-120"/>
              </a:rPr>
              <a:t> </a:t>
            </a:r>
            <a:r>
              <a:rPr lang="en-US" sz="900" b="1" dirty="0" err="1" smtClean="0">
                <a:solidFill>
                  <a:srgbClr val="3C3939"/>
                </a:solidFill>
                <a:latin typeface="Roboto" pitchFamily="34" charset="0"/>
                <a:ea typeface="Roboto" pitchFamily="34" charset="-122"/>
                <a:cs typeface="Roboto" pitchFamily="34" charset="-120"/>
              </a:rPr>
              <a:t>est</a:t>
            </a:r>
            <a:r>
              <a:rPr lang="en-US" sz="900" b="1" dirty="0" smtClean="0">
                <a:solidFill>
                  <a:srgbClr val="3C3939"/>
                </a:solidFill>
                <a:latin typeface="Roboto" pitchFamily="34" charset="0"/>
                <a:ea typeface="Roboto" pitchFamily="34" charset="-122"/>
                <a:cs typeface="Roboto" pitchFamily="34" charset="-120"/>
              </a:rPr>
              <a:t> plus </a:t>
            </a:r>
            <a:r>
              <a:rPr lang="en-US" sz="900" b="1" dirty="0" err="1" smtClean="0">
                <a:solidFill>
                  <a:srgbClr val="3C3939"/>
                </a:solidFill>
                <a:latin typeface="Roboto" pitchFamily="34" charset="0"/>
                <a:ea typeface="Roboto" pitchFamily="34" charset="-122"/>
                <a:cs typeface="Roboto" pitchFamily="34" charset="-120"/>
              </a:rPr>
              <a:t>élevée</a:t>
            </a:r>
            <a:r>
              <a:rPr lang="en-US" sz="900" b="1" dirty="0" smtClean="0">
                <a:solidFill>
                  <a:srgbClr val="3C3939"/>
                </a:solidFill>
                <a:latin typeface="Roboto" pitchFamily="34" charset="0"/>
                <a:ea typeface="Roboto" pitchFamily="34" charset="-122"/>
                <a:cs typeface="Roboto" pitchFamily="34" charset="-120"/>
              </a:rPr>
              <a:t> à la route de King Fahd (R018) et à </a:t>
            </a:r>
            <a:r>
              <a:rPr lang="en-US" sz="900" b="1" dirty="0" err="1" smtClean="0">
                <a:solidFill>
                  <a:srgbClr val="3C3939"/>
                </a:solidFill>
                <a:latin typeface="Roboto" pitchFamily="34" charset="0"/>
                <a:ea typeface="Roboto" pitchFamily="34" charset="-122"/>
                <a:cs typeface="Roboto" pitchFamily="34" charset="-120"/>
              </a:rPr>
              <a:t>l’Arrondissement</a:t>
            </a:r>
            <a:r>
              <a:rPr lang="en-US" sz="900" b="1" dirty="0" smtClean="0">
                <a:solidFill>
                  <a:srgbClr val="3C3939"/>
                </a:solidFill>
                <a:latin typeface="Roboto" pitchFamily="34" charset="0"/>
                <a:ea typeface="Roboto" pitchFamily="34" charset="-122"/>
                <a:cs typeface="Roboto" pitchFamily="34" charset="-120"/>
              </a:rPr>
              <a:t> des </a:t>
            </a:r>
            <a:r>
              <a:rPr lang="en-US" sz="900" b="1" dirty="0" err="1" smtClean="0">
                <a:solidFill>
                  <a:srgbClr val="3C3939"/>
                </a:solidFill>
                <a:latin typeface="Roboto" pitchFamily="34" charset="0"/>
                <a:ea typeface="Roboto" pitchFamily="34" charset="-122"/>
                <a:cs typeface="Roboto" pitchFamily="34" charset="-120"/>
              </a:rPr>
              <a:t>Almadies</a:t>
            </a:r>
            <a:r>
              <a:rPr lang="en-US" sz="900" b="1" dirty="0" smtClean="0">
                <a:solidFill>
                  <a:srgbClr val="3C3939"/>
                </a:solidFill>
                <a:latin typeface="Roboto" pitchFamily="34" charset="0"/>
                <a:ea typeface="Roboto" pitchFamily="34" charset="-122"/>
                <a:cs typeface="Roboto" pitchFamily="34" charset="-120"/>
              </a:rPr>
              <a:t> (R017).</a:t>
            </a:r>
          </a:p>
          <a:p>
            <a:pPr marL="0" indent="0" algn="l">
              <a:lnSpc>
                <a:spcPts val="1450"/>
              </a:lnSpc>
              <a:buNone/>
            </a:pPr>
            <a:r>
              <a:rPr lang="en-US" sz="900" b="1" dirty="0" smtClean="0">
                <a:solidFill>
                  <a:srgbClr val="3C3939"/>
                </a:solidFill>
                <a:latin typeface="Roboto" pitchFamily="34" charset="0"/>
                <a:ea typeface="Roboto" pitchFamily="34" charset="-122"/>
              </a:rPr>
              <a:t>La qualité de </a:t>
            </a:r>
            <a:r>
              <a:rPr lang="en-US" sz="900" b="1" dirty="0" err="1" smtClean="0">
                <a:solidFill>
                  <a:srgbClr val="3C3939"/>
                </a:solidFill>
                <a:latin typeface="Roboto" pitchFamily="34" charset="0"/>
                <a:ea typeface="Roboto" pitchFamily="34" charset="-122"/>
              </a:rPr>
              <a:t>l’air</a:t>
            </a:r>
            <a:r>
              <a:rPr lang="en-US" sz="900" b="1" dirty="0" smtClean="0">
                <a:solidFill>
                  <a:srgbClr val="3C3939"/>
                </a:solidFill>
                <a:latin typeface="Roboto" pitchFamily="34" charset="0"/>
                <a:ea typeface="Roboto" pitchFamily="34" charset="-122"/>
              </a:rPr>
              <a:t> </a:t>
            </a:r>
            <a:r>
              <a:rPr lang="en-US" sz="900" b="1" dirty="0" err="1" smtClean="0">
                <a:solidFill>
                  <a:srgbClr val="3C3939"/>
                </a:solidFill>
                <a:latin typeface="Roboto" pitchFamily="34" charset="0"/>
                <a:ea typeface="Roboto" pitchFamily="34" charset="-122"/>
              </a:rPr>
              <a:t>est</a:t>
            </a:r>
            <a:r>
              <a:rPr lang="en-US" sz="900" b="1" dirty="0" smtClean="0">
                <a:solidFill>
                  <a:srgbClr val="3C3939"/>
                </a:solidFill>
                <a:latin typeface="Roboto" pitchFamily="34" charset="0"/>
                <a:ea typeface="Roboto" pitchFamily="34" charset="-122"/>
              </a:rPr>
              <a:t> plus </a:t>
            </a:r>
            <a:r>
              <a:rPr lang="en-US" sz="900" b="1" dirty="0" err="1" smtClean="0">
                <a:solidFill>
                  <a:srgbClr val="3C3939"/>
                </a:solidFill>
                <a:latin typeface="Roboto" pitchFamily="34" charset="0"/>
                <a:ea typeface="Roboto" pitchFamily="34" charset="-122"/>
              </a:rPr>
              <a:t>mauvaise</a:t>
            </a:r>
            <a:r>
              <a:rPr lang="en-US" sz="900" b="1" dirty="0" smtClean="0">
                <a:solidFill>
                  <a:srgbClr val="3C3939"/>
                </a:solidFill>
                <a:latin typeface="Roboto" pitchFamily="34" charset="0"/>
                <a:ea typeface="Roboto" pitchFamily="34" charset="-122"/>
              </a:rPr>
              <a:t> entre 1h et 17h.</a:t>
            </a:r>
          </a:p>
          <a:p>
            <a:pPr marL="0" indent="0" algn="l">
              <a:lnSpc>
                <a:spcPts val="1450"/>
              </a:lnSpc>
              <a:buNone/>
            </a:pPr>
            <a:r>
              <a:rPr lang="en-US" sz="900" b="1" dirty="0" err="1" smtClean="0">
                <a:solidFill>
                  <a:srgbClr val="3C3939"/>
                </a:solidFill>
                <a:latin typeface="Roboto" pitchFamily="34" charset="0"/>
                <a:ea typeface="Roboto" pitchFamily="34" charset="-122"/>
              </a:rPr>
              <a:t>Tandis</a:t>
            </a:r>
            <a:r>
              <a:rPr lang="en-US" sz="900" b="1" dirty="0" smtClean="0">
                <a:solidFill>
                  <a:srgbClr val="3C3939"/>
                </a:solidFill>
                <a:latin typeface="Roboto" pitchFamily="34" charset="0"/>
                <a:ea typeface="Roboto" pitchFamily="34" charset="-122"/>
              </a:rPr>
              <a:t> que la densité du trafic </a:t>
            </a:r>
            <a:r>
              <a:rPr lang="en-US" sz="900" b="1" dirty="0" err="1" smtClean="0">
                <a:solidFill>
                  <a:srgbClr val="3C3939"/>
                </a:solidFill>
                <a:latin typeface="Roboto" pitchFamily="34" charset="0"/>
                <a:ea typeface="Roboto" pitchFamily="34" charset="-122"/>
              </a:rPr>
              <a:t>est</a:t>
            </a:r>
            <a:r>
              <a:rPr lang="en-US" sz="900" b="1" dirty="0" smtClean="0">
                <a:solidFill>
                  <a:srgbClr val="3C3939"/>
                </a:solidFill>
                <a:latin typeface="Roboto" pitchFamily="34" charset="0"/>
                <a:ea typeface="Roboto" pitchFamily="34" charset="-122"/>
              </a:rPr>
              <a:t> </a:t>
            </a:r>
            <a:r>
              <a:rPr lang="en-US" sz="900" b="1" dirty="0" err="1" smtClean="0">
                <a:solidFill>
                  <a:srgbClr val="3C3939"/>
                </a:solidFill>
                <a:latin typeface="Roboto" pitchFamily="34" charset="0"/>
                <a:ea typeface="Roboto" pitchFamily="34" charset="-122"/>
              </a:rPr>
              <a:t>trés</a:t>
            </a:r>
            <a:r>
              <a:rPr lang="en-US" sz="900" b="1" dirty="0" smtClean="0">
                <a:solidFill>
                  <a:srgbClr val="3C3939"/>
                </a:solidFill>
                <a:latin typeface="Roboto" pitchFamily="34" charset="0"/>
                <a:ea typeface="Roboto" pitchFamily="34" charset="-122"/>
              </a:rPr>
              <a:t> </a:t>
            </a:r>
            <a:r>
              <a:rPr lang="en-US" sz="900" b="1" dirty="0" err="1" smtClean="0">
                <a:solidFill>
                  <a:srgbClr val="3C3939"/>
                </a:solidFill>
                <a:latin typeface="Roboto" pitchFamily="34" charset="0"/>
                <a:ea typeface="Roboto" pitchFamily="34" charset="-122"/>
              </a:rPr>
              <a:t>élevée</a:t>
            </a:r>
            <a:r>
              <a:rPr lang="en-US" sz="900" b="1" dirty="0" smtClean="0">
                <a:solidFill>
                  <a:srgbClr val="3C3939"/>
                </a:solidFill>
                <a:latin typeface="Roboto" pitchFamily="34" charset="0"/>
                <a:ea typeface="Roboto" pitchFamily="34" charset="-122"/>
              </a:rPr>
              <a:t> entre 16h et 17h.</a:t>
            </a:r>
            <a:endParaRPr lang="en-US" sz="900" b="1" dirty="0"/>
          </a:p>
        </p:txBody>
      </p:sp>
      <p:sp>
        <p:nvSpPr>
          <p:cNvPr id="14" name="Shape 10"/>
          <p:cNvSpPr/>
          <p:nvPr/>
        </p:nvSpPr>
        <p:spPr>
          <a:xfrm>
            <a:off x="3594101" y="5074577"/>
            <a:ext cx="3588187" cy="1146215"/>
          </a:xfrm>
          <a:prstGeom prst="roundRect">
            <a:avLst>
              <a:gd name="adj" fmla="val 3533"/>
            </a:avLst>
          </a:prstGeom>
          <a:solidFill>
            <a:srgbClr val="E1E1EA"/>
          </a:solidFill>
          <a:ln w="7620">
            <a:solidFill>
              <a:srgbClr val="C7C7D0"/>
            </a:solidFill>
            <a:prstDash val="solid"/>
          </a:ln>
        </p:spPr>
      </p:sp>
      <p:sp>
        <p:nvSpPr>
          <p:cNvPr id="15" name="Shape 11"/>
          <p:cNvSpPr/>
          <p:nvPr/>
        </p:nvSpPr>
        <p:spPr>
          <a:xfrm>
            <a:off x="3708559" y="5104885"/>
            <a:ext cx="353973" cy="313942"/>
          </a:xfrm>
          <a:prstGeom prst="roundRect">
            <a:avLst>
              <a:gd name="adj" fmla="val 25829896"/>
            </a:avLst>
          </a:prstGeom>
          <a:solidFill>
            <a:srgbClr val="1B1B27"/>
          </a:solidFill>
          <a:ln/>
        </p:spPr>
      </p:sp>
      <p:sp>
        <p:nvSpPr>
          <p:cNvPr id="17" name="Text 12"/>
          <p:cNvSpPr/>
          <p:nvPr/>
        </p:nvSpPr>
        <p:spPr>
          <a:xfrm>
            <a:off x="3759204" y="5463375"/>
            <a:ext cx="1475065" cy="184309"/>
          </a:xfrm>
          <a:prstGeom prst="rect">
            <a:avLst/>
          </a:prstGeom>
          <a:noFill/>
          <a:ln/>
        </p:spPr>
        <p:txBody>
          <a:bodyPr wrap="none" lIns="0" tIns="0" rIns="0" bIns="0" rtlCol="0" anchor="t"/>
          <a:lstStyle/>
          <a:p>
            <a:pPr marL="0" indent="0" algn="l">
              <a:lnSpc>
                <a:spcPts val="1450"/>
              </a:lnSpc>
              <a:buNone/>
            </a:pPr>
            <a:r>
              <a:rPr lang="en-US" sz="1150" b="1" dirty="0">
                <a:solidFill>
                  <a:srgbClr val="3C3939"/>
                </a:solidFill>
                <a:latin typeface="Raleway" pitchFamily="34" charset="0"/>
                <a:ea typeface="Raleway" pitchFamily="34" charset="-122"/>
                <a:cs typeface="Raleway" pitchFamily="34" charset="-120"/>
              </a:rPr>
              <a:t>Impact Conclu</a:t>
            </a:r>
            <a:endParaRPr lang="en-US" sz="1150" b="1" dirty="0"/>
          </a:p>
        </p:txBody>
      </p:sp>
      <p:sp>
        <p:nvSpPr>
          <p:cNvPr id="18" name="Text 13"/>
          <p:cNvSpPr/>
          <p:nvPr/>
        </p:nvSpPr>
        <p:spPr>
          <a:xfrm>
            <a:off x="3754121" y="5680186"/>
            <a:ext cx="3336965" cy="377428"/>
          </a:xfrm>
          <a:prstGeom prst="rect">
            <a:avLst/>
          </a:prstGeom>
          <a:noFill/>
          <a:ln/>
        </p:spPr>
        <p:txBody>
          <a:bodyPr wrap="square" lIns="0" tIns="0" rIns="0" bIns="0" rtlCol="0" anchor="t"/>
          <a:lstStyle/>
          <a:p>
            <a:pPr marL="0" indent="0" algn="l">
              <a:lnSpc>
                <a:spcPts val="1450"/>
              </a:lnSpc>
              <a:buNone/>
            </a:pPr>
            <a:r>
              <a:rPr lang="en-US" sz="900" b="1" dirty="0">
                <a:solidFill>
                  <a:srgbClr val="3C3939"/>
                </a:solidFill>
                <a:latin typeface="Roboto" pitchFamily="34" charset="0"/>
                <a:ea typeface="Roboto" pitchFamily="34" charset="-122"/>
                <a:cs typeface="Roboto" pitchFamily="34" charset="-120"/>
              </a:rPr>
              <a:t>Le trafic routier est un contributeur majeur à la dégradation de la qualité de l'air.</a:t>
            </a:r>
            <a:endParaRPr lang="en-US" sz="900" b="1" dirty="0"/>
          </a:p>
        </p:txBody>
      </p:sp>
      <p:sp>
        <p:nvSpPr>
          <p:cNvPr id="19" name="Text 14"/>
          <p:cNvSpPr/>
          <p:nvPr/>
        </p:nvSpPr>
        <p:spPr>
          <a:xfrm>
            <a:off x="7466648" y="914281"/>
            <a:ext cx="1619845" cy="184309"/>
          </a:xfrm>
          <a:prstGeom prst="rect">
            <a:avLst/>
          </a:prstGeom>
          <a:noFill/>
          <a:ln/>
        </p:spPr>
        <p:txBody>
          <a:bodyPr wrap="none" lIns="0" tIns="0" rIns="0" bIns="0" rtlCol="0" anchor="t"/>
          <a:lstStyle/>
          <a:p>
            <a:pPr marL="0" indent="0" algn="l">
              <a:lnSpc>
                <a:spcPts val="1450"/>
              </a:lnSpc>
              <a:buNone/>
            </a:pPr>
            <a:r>
              <a:rPr lang="en-US" sz="1150" b="1" dirty="0">
                <a:solidFill>
                  <a:srgbClr val="1B1B27"/>
                </a:solidFill>
                <a:latin typeface="Raleway" pitchFamily="34" charset="0"/>
                <a:ea typeface="Raleway" pitchFamily="34" charset="-122"/>
                <a:cs typeface="Raleway" pitchFamily="34" charset="-120"/>
              </a:rPr>
              <a:t>Recommandations Clés</a:t>
            </a:r>
            <a:endParaRPr lang="en-US" sz="1150" b="1" dirty="0"/>
          </a:p>
        </p:txBody>
      </p:sp>
      <p:sp>
        <p:nvSpPr>
          <p:cNvPr id="20" name="Shape 15"/>
          <p:cNvSpPr/>
          <p:nvPr/>
        </p:nvSpPr>
        <p:spPr>
          <a:xfrm>
            <a:off x="7466648" y="1231344"/>
            <a:ext cx="265509" cy="265509"/>
          </a:xfrm>
          <a:prstGeom prst="roundRect">
            <a:avLst>
              <a:gd name="adj" fmla="val 18668"/>
            </a:avLst>
          </a:prstGeom>
          <a:solidFill>
            <a:srgbClr val="E1E1EA"/>
          </a:solidFill>
          <a:ln w="7620">
            <a:solidFill>
              <a:srgbClr val="C7C7D0"/>
            </a:solidFill>
            <a:prstDash val="solid"/>
          </a:ln>
        </p:spPr>
      </p:sp>
      <p:sp>
        <p:nvSpPr>
          <p:cNvPr id="21" name="Text 16"/>
          <p:cNvSpPr/>
          <p:nvPr/>
        </p:nvSpPr>
        <p:spPr>
          <a:xfrm>
            <a:off x="7510939" y="1253490"/>
            <a:ext cx="176927" cy="221218"/>
          </a:xfrm>
          <a:prstGeom prst="rect">
            <a:avLst/>
          </a:prstGeom>
          <a:noFill/>
          <a:ln/>
        </p:spPr>
        <p:txBody>
          <a:bodyPr wrap="none" lIns="0" tIns="0" rIns="0" bIns="0" rtlCol="0" anchor="t"/>
          <a:lstStyle/>
          <a:p>
            <a:pPr marL="0" indent="0" algn="ctr">
              <a:lnSpc>
                <a:spcPts val="1350"/>
              </a:lnSpc>
              <a:buNone/>
            </a:pPr>
            <a:r>
              <a:rPr lang="en-US" sz="1350" b="1" dirty="0">
                <a:solidFill>
                  <a:srgbClr val="3C3939"/>
                </a:solidFill>
                <a:latin typeface="Raleway" pitchFamily="34" charset="0"/>
                <a:ea typeface="Raleway" pitchFamily="34" charset="-122"/>
                <a:cs typeface="Raleway" pitchFamily="34" charset="-120"/>
              </a:rPr>
              <a:t>1</a:t>
            </a:r>
            <a:endParaRPr lang="en-US" sz="1350" b="1" dirty="0"/>
          </a:p>
        </p:txBody>
      </p:sp>
      <p:sp>
        <p:nvSpPr>
          <p:cNvPr id="22" name="Text 17"/>
          <p:cNvSpPr/>
          <p:nvPr/>
        </p:nvSpPr>
        <p:spPr>
          <a:xfrm>
            <a:off x="7850148" y="1271826"/>
            <a:ext cx="1475065" cy="184309"/>
          </a:xfrm>
          <a:prstGeom prst="rect">
            <a:avLst/>
          </a:prstGeom>
          <a:noFill/>
          <a:ln/>
        </p:spPr>
        <p:txBody>
          <a:bodyPr wrap="none" lIns="0" tIns="0" rIns="0" bIns="0" rtlCol="0" anchor="t"/>
          <a:lstStyle/>
          <a:p>
            <a:pPr marL="0" indent="0" algn="l">
              <a:lnSpc>
                <a:spcPts val="1450"/>
              </a:lnSpc>
              <a:buNone/>
            </a:pPr>
            <a:r>
              <a:rPr lang="en-US" sz="1150" b="1" dirty="0">
                <a:solidFill>
                  <a:srgbClr val="3C3939"/>
                </a:solidFill>
                <a:latin typeface="Raleway" pitchFamily="34" charset="0"/>
                <a:ea typeface="Raleway" pitchFamily="34" charset="-122"/>
                <a:cs typeface="Raleway" pitchFamily="34" charset="-120"/>
              </a:rPr>
              <a:t>Régulation du Trafic</a:t>
            </a:r>
            <a:endParaRPr lang="en-US" sz="1150" b="1" dirty="0"/>
          </a:p>
        </p:txBody>
      </p:sp>
      <p:sp>
        <p:nvSpPr>
          <p:cNvPr id="23" name="Text 18"/>
          <p:cNvSpPr/>
          <p:nvPr/>
        </p:nvSpPr>
        <p:spPr>
          <a:xfrm>
            <a:off x="7850148" y="1574125"/>
            <a:ext cx="3204686" cy="377428"/>
          </a:xfrm>
          <a:prstGeom prst="rect">
            <a:avLst/>
          </a:prstGeom>
          <a:noFill/>
          <a:ln/>
        </p:spPr>
        <p:txBody>
          <a:bodyPr wrap="square" lIns="0" tIns="0" rIns="0" bIns="0" rtlCol="0" anchor="t"/>
          <a:lstStyle/>
          <a:p>
            <a:pPr marL="0" indent="0" algn="l">
              <a:lnSpc>
                <a:spcPts val="1450"/>
              </a:lnSpc>
              <a:buNone/>
            </a:pPr>
            <a:r>
              <a:rPr lang="en-US" sz="900" b="1" dirty="0">
                <a:solidFill>
                  <a:srgbClr val="3C3939"/>
                </a:solidFill>
                <a:latin typeface="Roboto" pitchFamily="34" charset="0"/>
                <a:ea typeface="Roboto" pitchFamily="34" charset="-122"/>
                <a:cs typeface="Roboto" pitchFamily="34" charset="-120"/>
              </a:rPr>
              <a:t>Mettre en place des mesures de régulation durant les heures de pointe sur les routes identifiées.</a:t>
            </a:r>
            <a:endParaRPr lang="en-US" sz="900" b="1" dirty="0"/>
          </a:p>
        </p:txBody>
      </p:sp>
      <p:sp>
        <p:nvSpPr>
          <p:cNvPr id="24" name="Shape 19"/>
          <p:cNvSpPr/>
          <p:nvPr/>
        </p:nvSpPr>
        <p:spPr>
          <a:xfrm>
            <a:off x="7466648" y="2187535"/>
            <a:ext cx="265509" cy="265509"/>
          </a:xfrm>
          <a:prstGeom prst="roundRect">
            <a:avLst>
              <a:gd name="adj" fmla="val 18668"/>
            </a:avLst>
          </a:prstGeom>
          <a:solidFill>
            <a:srgbClr val="E1E1EA"/>
          </a:solidFill>
          <a:ln w="7620">
            <a:solidFill>
              <a:srgbClr val="C7C7D0"/>
            </a:solidFill>
            <a:prstDash val="solid"/>
          </a:ln>
        </p:spPr>
      </p:sp>
      <p:sp>
        <p:nvSpPr>
          <p:cNvPr id="25" name="Text 20"/>
          <p:cNvSpPr/>
          <p:nvPr/>
        </p:nvSpPr>
        <p:spPr>
          <a:xfrm>
            <a:off x="7510939" y="2209681"/>
            <a:ext cx="176927" cy="221218"/>
          </a:xfrm>
          <a:prstGeom prst="rect">
            <a:avLst/>
          </a:prstGeom>
          <a:noFill/>
          <a:ln/>
        </p:spPr>
        <p:txBody>
          <a:bodyPr wrap="none" lIns="0" tIns="0" rIns="0" bIns="0" rtlCol="0" anchor="t"/>
          <a:lstStyle/>
          <a:p>
            <a:pPr marL="0" indent="0" algn="ctr">
              <a:lnSpc>
                <a:spcPts val="1350"/>
              </a:lnSpc>
              <a:buNone/>
            </a:pPr>
            <a:r>
              <a:rPr lang="en-US" sz="1350" b="1" dirty="0">
                <a:solidFill>
                  <a:srgbClr val="3C3939"/>
                </a:solidFill>
                <a:latin typeface="Raleway" pitchFamily="34" charset="0"/>
                <a:ea typeface="Raleway" pitchFamily="34" charset="-122"/>
                <a:cs typeface="Raleway" pitchFamily="34" charset="-120"/>
              </a:rPr>
              <a:t>2</a:t>
            </a:r>
            <a:endParaRPr lang="en-US" sz="1350" b="1" dirty="0"/>
          </a:p>
        </p:txBody>
      </p:sp>
      <p:sp>
        <p:nvSpPr>
          <p:cNvPr id="26" name="Text 21"/>
          <p:cNvSpPr/>
          <p:nvPr/>
        </p:nvSpPr>
        <p:spPr>
          <a:xfrm>
            <a:off x="7850148" y="2228017"/>
            <a:ext cx="1552813" cy="184309"/>
          </a:xfrm>
          <a:prstGeom prst="rect">
            <a:avLst/>
          </a:prstGeom>
          <a:noFill/>
          <a:ln/>
        </p:spPr>
        <p:txBody>
          <a:bodyPr wrap="none" lIns="0" tIns="0" rIns="0" bIns="0" rtlCol="0" anchor="t"/>
          <a:lstStyle/>
          <a:p>
            <a:pPr marL="0" indent="0" algn="l">
              <a:lnSpc>
                <a:spcPts val="1450"/>
              </a:lnSpc>
              <a:buNone/>
            </a:pPr>
            <a:r>
              <a:rPr lang="en-US" sz="1150" b="1" dirty="0">
                <a:solidFill>
                  <a:srgbClr val="3C3939"/>
                </a:solidFill>
                <a:latin typeface="Raleway" pitchFamily="34" charset="0"/>
                <a:ea typeface="Raleway" pitchFamily="34" charset="-122"/>
                <a:cs typeface="Raleway" pitchFamily="34" charset="-120"/>
              </a:rPr>
              <a:t>Priorisation des Routes</a:t>
            </a:r>
            <a:endParaRPr lang="en-US" sz="1150" b="1" dirty="0"/>
          </a:p>
        </p:txBody>
      </p:sp>
      <p:sp>
        <p:nvSpPr>
          <p:cNvPr id="27" name="Text 22"/>
          <p:cNvSpPr/>
          <p:nvPr/>
        </p:nvSpPr>
        <p:spPr>
          <a:xfrm>
            <a:off x="7850148" y="2530316"/>
            <a:ext cx="3204686" cy="377428"/>
          </a:xfrm>
          <a:prstGeom prst="rect">
            <a:avLst/>
          </a:prstGeom>
          <a:noFill/>
          <a:ln/>
        </p:spPr>
        <p:txBody>
          <a:bodyPr wrap="square" lIns="0" tIns="0" rIns="0" bIns="0" rtlCol="0" anchor="t"/>
          <a:lstStyle/>
          <a:p>
            <a:pPr marL="0" indent="0" algn="l">
              <a:lnSpc>
                <a:spcPts val="1450"/>
              </a:lnSpc>
              <a:buNone/>
            </a:pPr>
            <a:r>
              <a:rPr lang="en-US" sz="900" b="1" dirty="0">
                <a:solidFill>
                  <a:srgbClr val="3C3939"/>
                </a:solidFill>
                <a:latin typeface="Roboto" pitchFamily="34" charset="0"/>
                <a:ea typeface="Roboto" pitchFamily="34" charset="-122"/>
                <a:cs typeface="Roboto" pitchFamily="34" charset="-120"/>
              </a:rPr>
              <a:t>Concentrer les efforts d'amélioration et de gestion sur les routes les plus congestionnées.</a:t>
            </a:r>
            <a:endParaRPr lang="en-US" sz="900" b="1" dirty="0"/>
          </a:p>
        </p:txBody>
      </p:sp>
      <p:sp>
        <p:nvSpPr>
          <p:cNvPr id="28" name="Shape 23"/>
          <p:cNvSpPr/>
          <p:nvPr/>
        </p:nvSpPr>
        <p:spPr>
          <a:xfrm>
            <a:off x="7466648" y="3143726"/>
            <a:ext cx="265509" cy="265509"/>
          </a:xfrm>
          <a:prstGeom prst="roundRect">
            <a:avLst>
              <a:gd name="adj" fmla="val 18668"/>
            </a:avLst>
          </a:prstGeom>
          <a:solidFill>
            <a:srgbClr val="E1E1EA"/>
          </a:solidFill>
          <a:ln w="7620">
            <a:solidFill>
              <a:srgbClr val="C7C7D0"/>
            </a:solidFill>
            <a:prstDash val="solid"/>
          </a:ln>
        </p:spPr>
      </p:sp>
      <p:sp>
        <p:nvSpPr>
          <p:cNvPr id="29" name="Text 24"/>
          <p:cNvSpPr/>
          <p:nvPr/>
        </p:nvSpPr>
        <p:spPr>
          <a:xfrm>
            <a:off x="7510939" y="3165872"/>
            <a:ext cx="176927" cy="221218"/>
          </a:xfrm>
          <a:prstGeom prst="rect">
            <a:avLst/>
          </a:prstGeom>
          <a:noFill/>
          <a:ln/>
        </p:spPr>
        <p:txBody>
          <a:bodyPr wrap="none" lIns="0" tIns="0" rIns="0" bIns="0" rtlCol="0" anchor="t"/>
          <a:lstStyle/>
          <a:p>
            <a:pPr marL="0" indent="0" algn="ctr">
              <a:lnSpc>
                <a:spcPts val="1350"/>
              </a:lnSpc>
              <a:buNone/>
            </a:pPr>
            <a:r>
              <a:rPr lang="en-US" sz="1350" b="1" dirty="0">
                <a:solidFill>
                  <a:srgbClr val="3C3939"/>
                </a:solidFill>
                <a:latin typeface="Raleway" pitchFamily="34" charset="0"/>
                <a:ea typeface="Raleway" pitchFamily="34" charset="-122"/>
                <a:cs typeface="Raleway" pitchFamily="34" charset="-120"/>
              </a:rPr>
              <a:t>3</a:t>
            </a:r>
            <a:endParaRPr lang="en-US" sz="1350" b="1" dirty="0"/>
          </a:p>
        </p:txBody>
      </p:sp>
      <p:sp>
        <p:nvSpPr>
          <p:cNvPr id="30" name="Text 25"/>
          <p:cNvSpPr/>
          <p:nvPr/>
        </p:nvSpPr>
        <p:spPr>
          <a:xfrm>
            <a:off x="7850148" y="3184207"/>
            <a:ext cx="1475065" cy="184309"/>
          </a:xfrm>
          <a:prstGeom prst="rect">
            <a:avLst/>
          </a:prstGeom>
          <a:noFill/>
          <a:ln/>
        </p:spPr>
        <p:txBody>
          <a:bodyPr wrap="none" lIns="0" tIns="0" rIns="0" bIns="0" rtlCol="0" anchor="t"/>
          <a:lstStyle/>
          <a:p>
            <a:pPr marL="0" indent="0" algn="l">
              <a:lnSpc>
                <a:spcPts val="1450"/>
              </a:lnSpc>
              <a:buNone/>
            </a:pPr>
            <a:r>
              <a:rPr lang="en-US" sz="1150" b="1" dirty="0">
                <a:solidFill>
                  <a:srgbClr val="3C3939"/>
                </a:solidFill>
                <a:latin typeface="Raleway" pitchFamily="34" charset="0"/>
                <a:ea typeface="Raleway" pitchFamily="34" charset="-122"/>
                <a:cs typeface="Raleway" pitchFamily="34" charset="-120"/>
              </a:rPr>
              <a:t>Politiques de Mobilité</a:t>
            </a:r>
            <a:endParaRPr lang="en-US" sz="1150" b="1" dirty="0"/>
          </a:p>
        </p:txBody>
      </p:sp>
      <p:sp>
        <p:nvSpPr>
          <p:cNvPr id="31" name="Text 26"/>
          <p:cNvSpPr/>
          <p:nvPr/>
        </p:nvSpPr>
        <p:spPr>
          <a:xfrm>
            <a:off x="7850148" y="3486507"/>
            <a:ext cx="3204686" cy="566142"/>
          </a:xfrm>
          <a:prstGeom prst="rect">
            <a:avLst/>
          </a:prstGeom>
          <a:noFill/>
          <a:ln/>
        </p:spPr>
        <p:txBody>
          <a:bodyPr wrap="square" lIns="0" tIns="0" rIns="0" bIns="0" rtlCol="0" anchor="t"/>
          <a:lstStyle/>
          <a:p>
            <a:pPr marL="0" indent="0" algn="l">
              <a:lnSpc>
                <a:spcPts val="1450"/>
              </a:lnSpc>
              <a:buNone/>
            </a:pPr>
            <a:r>
              <a:rPr lang="en-US" sz="900" b="1" dirty="0">
                <a:solidFill>
                  <a:srgbClr val="3C3939"/>
                </a:solidFill>
                <a:latin typeface="Roboto" pitchFamily="34" charset="0"/>
                <a:ea typeface="Roboto" pitchFamily="34" charset="-122"/>
                <a:cs typeface="Roboto" pitchFamily="34" charset="-120"/>
              </a:rPr>
              <a:t>Utiliser ces données comme base pour orienter et développer des politiques de mobilité urbaine plus efficaces et durables.</a:t>
            </a:r>
            <a:endParaRPr lang="en-US" sz="900" b="1" dirty="0"/>
          </a:p>
        </p:txBody>
      </p:sp>
      <p:pic>
        <p:nvPicPr>
          <p:cNvPr id="32" name="Image 3" descr="preencoded.png"/>
          <p:cNvPicPr>
            <a:picLocks noChangeAspect="1"/>
          </p:cNvPicPr>
          <p:nvPr/>
        </p:nvPicPr>
        <p:blipFill>
          <a:blip r:embed="rId3"/>
          <a:stretch>
            <a:fillRect/>
          </a:stretch>
        </p:blipFill>
        <p:spPr>
          <a:xfrm>
            <a:off x="7466648" y="4185404"/>
            <a:ext cx="4574788" cy="3588187"/>
          </a:xfrm>
          <a:prstGeom prst="rect">
            <a:avLst/>
          </a:prstGeom>
        </p:spPr>
      </p:pic>
      <p:sp>
        <p:nvSpPr>
          <p:cNvPr id="48" name="Ellipse 47"/>
          <p:cNvSpPr/>
          <p:nvPr/>
        </p:nvSpPr>
        <p:spPr>
          <a:xfrm rot="10800000" flipH="1" flipV="1">
            <a:off x="3759204" y="1432266"/>
            <a:ext cx="228522" cy="210266"/>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sz="1400" b="1" dirty="0" smtClean="0">
              <a:latin typeface="Algerian" panose="04020705040A02060702" pitchFamily="82" charset="0"/>
            </a:endParaRPr>
          </a:p>
          <a:p>
            <a:pPr algn="ctr"/>
            <a:r>
              <a:rPr lang="fr-FR" sz="1400" b="1" dirty="0" smtClean="0">
                <a:latin typeface="Algerian" panose="04020705040A02060702" pitchFamily="82" charset="0"/>
              </a:rPr>
              <a:t>1</a:t>
            </a:r>
          </a:p>
          <a:p>
            <a:pPr algn="ctr"/>
            <a:endParaRPr lang="fr-FR" sz="1400" b="1" dirty="0">
              <a:latin typeface="Algerian" panose="04020705040A02060702" pitchFamily="82" charset="0"/>
            </a:endParaRPr>
          </a:p>
        </p:txBody>
      </p:sp>
      <p:sp>
        <p:nvSpPr>
          <p:cNvPr id="49" name="Ellipse 48"/>
          <p:cNvSpPr/>
          <p:nvPr/>
        </p:nvSpPr>
        <p:spPr>
          <a:xfrm rot="10800000" flipH="1" flipV="1">
            <a:off x="3759203" y="2973210"/>
            <a:ext cx="228522" cy="210266"/>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fr-FR" sz="1400" b="1" dirty="0" smtClean="0">
                <a:latin typeface="Algerian" panose="04020705040A02060702" pitchFamily="82" charset="0"/>
              </a:rPr>
              <a:t>2</a:t>
            </a:r>
            <a:endParaRPr lang="fr-FR" sz="1400" b="1" dirty="0">
              <a:latin typeface="Algerian" panose="04020705040A02060702" pitchFamily="82" charset="0"/>
            </a:endParaRPr>
          </a:p>
        </p:txBody>
      </p:sp>
      <p:sp>
        <p:nvSpPr>
          <p:cNvPr id="50" name="Ellipse 49"/>
          <p:cNvSpPr/>
          <p:nvPr/>
        </p:nvSpPr>
        <p:spPr>
          <a:xfrm rot="10800000" flipH="1" flipV="1">
            <a:off x="3759204" y="5131725"/>
            <a:ext cx="228522" cy="210266"/>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sz="1400" b="1" dirty="0" smtClean="0">
              <a:latin typeface="Algerian" panose="04020705040A02060702" pitchFamily="82" charset="0"/>
            </a:endParaRPr>
          </a:p>
          <a:p>
            <a:pPr algn="ctr"/>
            <a:r>
              <a:rPr lang="fr-FR" sz="1400" b="1" dirty="0">
                <a:latin typeface="Algerian" panose="04020705040A02060702" pitchFamily="82" charset="0"/>
              </a:rPr>
              <a:t>3</a:t>
            </a:r>
            <a:endParaRPr lang="fr-FR" sz="1400" b="1" dirty="0" smtClean="0">
              <a:latin typeface="Algerian" panose="04020705040A02060702" pitchFamily="82" charset="0"/>
            </a:endParaRPr>
          </a:p>
          <a:p>
            <a:pPr algn="ctr"/>
            <a:endParaRPr lang="fr-FR" sz="1400" b="1" dirty="0">
              <a:latin typeface="Algerian" panose="04020705040A02060702" pitchFamily="82" charset="0"/>
            </a:endParaRPr>
          </a:p>
        </p:txBody>
      </p:sp>
    </p:spTree>
  </p:cSld>
  <p:clrMapOvr>
    <a:masterClrMapping/>
  </p:clrMapOvr>
  <mc:AlternateContent xmlns:mc="http://schemas.openxmlformats.org/markup-compatibility/2006" xmlns:p14="http://schemas.microsoft.com/office/powerpoint/2010/main">
    <mc:Choice Requires="p14">
      <p:transition spd="slow" p14:dur="2000">
        <p14:warp dir="in"/>
      </p:transition>
    </mc:Choice>
    <mc:Fallback xmlns="">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1684853" y="778193"/>
            <a:ext cx="4934545" cy="445056"/>
          </a:xfrm>
          <a:prstGeom prst="rect">
            <a:avLst/>
          </a:prstGeom>
          <a:noFill/>
          <a:ln/>
        </p:spPr>
        <p:txBody>
          <a:bodyPr wrap="none" lIns="0" tIns="0" rIns="0" bIns="0" rtlCol="0" anchor="t"/>
          <a:lstStyle/>
          <a:p>
            <a:pPr marL="0" indent="0" algn="l">
              <a:lnSpc>
                <a:spcPts val="3500"/>
              </a:lnSpc>
              <a:buNone/>
            </a:pPr>
            <a:r>
              <a:rPr lang="en-US" sz="2800" b="1" dirty="0">
                <a:solidFill>
                  <a:srgbClr val="1B1B27"/>
                </a:solidFill>
                <a:latin typeface="Raleway" pitchFamily="34" charset="0"/>
                <a:ea typeface="Raleway" pitchFamily="34" charset="-122"/>
                <a:cs typeface="Raleway" pitchFamily="34" charset="-120"/>
              </a:rPr>
              <a:t>Contexte &amp; Objectifs du Projet</a:t>
            </a:r>
            <a:endParaRPr lang="en-US" sz="2800" b="1" dirty="0"/>
          </a:p>
        </p:txBody>
      </p:sp>
      <p:sp>
        <p:nvSpPr>
          <p:cNvPr id="3" name="Text 1"/>
          <p:cNvSpPr/>
          <p:nvPr/>
        </p:nvSpPr>
        <p:spPr>
          <a:xfrm>
            <a:off x="1684853" y="1668185"/>
            <a:ext cx="2225397" cy="278130"/>
          </a:xfrm>
          <a:prstGeom prst="rect">
            <a:avLst/>
          </a:prstGeom>
          <a:noFill/>
          <a:ln/>
        </p:spPr>
        <p:txBody>
          <a:bodyPr wrap="none" lIns="0" tIns="0" rIns="0" bIns="0" rtlCol="0" anchor="t"/>
          <a:lstStyle/>
          <a:p>
            <a:pPr marL="0" indent="0" algn="l">
              <a:lnSpc>
                <a:spcPts val="2150"/>
              </a:lnSpc>
              <a:buNone/>
            </a:pPr>
            <a:r>
              <a:rPr lang="en-US" sz="1750" b="1" dirty="0">
                <a:solidFill>
                  <a:srgbClr val="1B1B27"/>
                </a:solidFill>
                <a:latin typeface="Raleway" pitchFamily="34" charset="0"/>
                <a:ea typeface="Raleway" pitchFamily="34" charset="-122"/>
                <a:cs typeface="Raleway" pitchFamily="34" charset="-120"/>
              </a:rPr>
              <a:t>Contexte actuel</a:t>
            </a:r>
            <a:endParaRPr lang="en-US" sz="1750" b="1" dirty="0"/>
          </a:p>
        </p:txBody>
      </p:sp>
      <p:sp>
        <p:nvSpPr>
          <p:cNvPr id="4" name="Text 2"/>
          <p:cNvSpPr/>
          <p:nvPr/>
        </p:nvSpPr>
        <p:spPr>
          <a:xfrm>
            <a:off x="1684853" y="2124313"/>
            <a:ext cx="5413057" cy="1139190"/>
          </a:xfrm>
          <a:prstGeom prst="rect">
            <a:avLst/>
          </a:prstGeom>
          <a:noFill/>
          <a:ln/>
        </p:spPr>
        <p:txBody>
          <a:bodyPr wrap="square" lIns="0" tIns="0" rIns="0" bIns="0" rtlCol="0" anchor="t"/>
          <a:lstStyle/>
          <a:p>
            <a:pPr marL="0" indent="0" algn="l">
              <a:lnSpc>
                <a:spcPts val="2200"/>
              </a:lnSpc>
              <a:buNone/>
            </a:pPr>
            <a:r>
              <a:rPr lang="en-US" sz="1400" b="1" dirty="0">
                <a:solidFill>
                  <a:srgbClr val="3C3939"/>
                </a:solidFill>
                <a:latin typeface="Roboto" pitchFamily="34" charset="0"/>
                <a:ea typeface="Roboto" pitchFamily="34" charset="-122"/>
                <a:cs typeface="Roboto" pitchFamily="34" charset="-120"/>
              </a:rPr>
              <a:t>Les grandes villes sont confrontées à une augmentation significative du trafic routier, entraînant une dégradation notable de la qualité de l'air. Ces phénomènes ont des conséquences directes sur la santé publique et la fluidité de la mobilité urbaine.</a:t>
            </a:r>
            <a:endParaRPr lang="en-US" sz="1400" b="1" dirty="0"/>
          </a:p>
        </p:txBody>
      </p:sp>
      <p:pic>
        <p:nvPicPr>
          <p:cNvPr id="5" name="Image 0" descr="preencoded.png"/>
          <p:cNvPicPr>
            <a:picLocks noChangeAspect="1"/>
          </p:cNvPicPr>
          <p:nvPr/>
        </p:nvPicPr>
        <p:blipFill>
          <a:blip r:embed="rId3"/>
          <a:stretch>
            <a:fillRect/>
          </a:stretch>
        </p:blipFill>
        <p:spPr>
          <a:xfrm>
            <a:off x="1713548" y="3503737"/>
            <a:ext cx="5355669" cy="3756384"/>
          </a:xfrm>
          <a:prstGeom prst="rect">
            <a:avLst/>
          </a:prstGeom>
        </p:spPr>
      </p:pic>
      <p:sp>
        <p:nvSpPr>
          <p:cNvPr id="6" name="Text 3"/>
          <p:cNvSpPr/>
          <p:nvPr/>
        </p:nvSpPr>
        <p:spPr>
          <a:xfrm>
            <a:off x="7539871" y="3044599"/>
            <a:ext cx="2225397" cy="278130"/>
          </a:xfrm>
          <a:prstGeom prst="rect">
            <a:avLst/>
          </a:prstGeom>
          <a:noFill/>
          <a:ln/>
        </p:spPr>
        <p:txBody>
          <a:bodyPr wrap="none" lIns="0" tIns="0" rIns="0" bIns="0" rtlCol="0" anchor="t"/>
          <a:lstStyle/>
          <a:p>
            <a:pPr marL="0" indent="0" algn="l">
              <a:lnSpc>
                <a:spcPts val="2150"/>
              </a:lnSpc>
              <a:buNone/>
            </a:pPr>
            <a:r>
              <a:rPr lang="en-US" sz="1750" b="1" dirty="0">
                <a:solidFill>
                  <a:srgbClr val="1B1B27"/>
                </a:solidFill>
                <a:latin typeface="Raleway" pitchFamily="34" charset="0"/>
                <a:ea typeface="Raleway" pitchFamily="34" charset="-122"/>
                <a:cs typeface="Raleway" pitchFamily="34" charset="-120"/>
              </a:rPr>
              <a:t>Objectifs du projet</a:t>
            </a:r>
            <a:endParaRPr lang="en-US" sz="1750" b="1" dirty="0"/>
          </a:p>
        </p:txBody>
      </p:sp>
      <p:sp>
        <p:nvSpPr>
          <p:cNvPr id="7" name="Shape 4"/>
          <p:cNvSpPr/>
          <p:nvPr/>
        </p:nvSpPr>
        <p:spPr>
          <a:xfrm>
            <a:off x="7539871" y="3513364"/>
            <a:ext cx="5413057" cy="1142643"/>
          </a:xfrm>
          <a:prstGeom prst="roundRect">
            <a:avLst>
              <a:gd name="adj" fmla="val 9603"/>
            </a:avLst>
          </a:prstGeom>
          <a:solidFill>
            <a:srgbClr val="FFFFFF">
              <a:alpha val="95000"/>
            </a:srgbClr>
          </a:solidFill>
          <a:ln w="22860">
            <a:solidFill>
              <a:srgbClr val="C7C7D0"/>
            </a:solidFill>
            <a:prstDash val="solid"/>
          </a:ln>
        </p:spPr>
      </p:sp>
      <p:sp>
        <p:nvSpPr>
          <p:cNvPr id="8" name="Shape 5"/>
          <p:cNvSpPr/>
          <p:nvPr/>
        </p:nvSpPr>
        <p:spPr>
          <a:xfrm>
            <a:off x="7517011" y="3503737"/>
            <a:ext cx="91440" cy="1142643"/>
          </a:xfrm>
          <a:prstGeom prst="roundRect">
            <a:avLst>
              <a:gd name="adj" fmla="val 81774"/>
            </a:avLst>
          </a:prstGeom>
          <a:solidFill>
            <a:srgbClr val="1B1B27"/>
          </a:solidFill>
          <a:ln/>
        </p:spPr>
      </p:sp>
      <p:sp>
        <p:nvSpPr>
          <p:cNvPr id="11" name="Shape 8"/>
          <p:cNvSpPr/>
          <p:nvPr/>
        </p:nvSpPr>
        <p:spPr>
          <a:xfrm>
            <a:off x="7539871" y="2187055"/>
            <a:ext cx="5413057" cy="1142643"/>
          </a:xfrm>
          <a:prstGeom prst="roundRect">
            <a:avLst>
              <a:gd name="adj" fmla="val 9603"/>
            </a:avLst>
          </a:prstGeom>
          <a:solidFill>
            <a:srgbClr val="FFFFFF">
              <a:alpha val="95000"/>
            </a:srgbClr>
          </a:solidFill>
          <a:ln w="22860">
            <a:solidFill>
              <a:srgbClr val="C7C7D0"/>
            </a:solidFill>
            <a:prstDash val="solid"/>
          </a:ln>
        </p:spPr>
      </p:sp>
      <p:sp>
        <p:nvSpPr>
          <p:cNvPr id="12" name="Shape 9"/>
          <p:cNvSpPr/>
          <p:nvPr/>
        </p:nvSpPr>
        <p:spPr>
          <a:xfrm>
            <a:off x="7517011" y="2187055"/>
            <a:ext cx="91440" cy="1142643"/>
          </a:xfrm>
          <a:prstGeom prst="roundRect">
            <a:avLst>
              <a:gd name="adj" fmla="val 81774"/>
            </a:avLst>
          </a:prstGeom>
          <a:solidFill>
            <a:srgbClr val="1B1B27"/>
          </a:solidFill>
          <a:ln/>
        </p:spPr>
      </p:sp>
      <p:sp>
        <p:nvSpPr>
          <p:cNvPr id="13" name="Text 10"/>
          <p:cNvSpPr/>
          <p:nvPr/>
        </p:nvSpPr>
        <p:spPr>
          <a:xfrm>
            <a:off x="7809309" y="2387914"/>
            <a:ext cx="2548890" cy="278130"/>
          </a:xfrm>
          <a:prstGeom prst="rect">
            <a:avLst/>
          </a:prstGeom>
          <a:noFill/>
          <a:ln/>
        </p:spPr>
        <p:txBody>
          <a:bodyPr wrap="none" lIns="0" tIns="0" rIns="0" bIns="0" rtlCol="0" anchor="t"/>
          <a:lstStyle/>
          <a:p>
            <a:pPr marL="0" indent="0" algn="l">
              <a:lnSpc>
                <a:spcPts val="2150"/>
              </a:lnSpc>
              <a:buNone/>
            </a:pPr>
            <a:r>
              <a:rPr lang="en-US" sz="1750" b="1" dirty="0">
                <a:solidFill>
                  <a:srgbClr val="3C3939"/>
                </a:solidFill>
                <a:latin typeface="Raleway" pitchFamily="34" charset="0"/>
                <a:ea typeface="Raleway" pitchFamily="34" charset="-122"/>
                <a:cs typeface="Raleway" pitchFamily="34" charset="-120"/>
              </a:rPr>
              <a:t>Exploration des données</a:t>
            </a:r>
            <a:endParaRPr lang="en-US" sz="1750" b="1" dirty="0"/>
          </a:p>
        </p:txBody>
      </p:sp>
      <p:sp>
        <p:nvSpPr>
          <p:cNvPr id="14" name="Text 11"/>
          <p:cNvSpPr/>
          <p:nvPr/>
        </p:nvSpPr>
        <p:spPr>
          <a:xfrm>
            <a:off x="7809309" y="2844042"/>
            <a:ext cx="4942761" cy="284798"/>
          </a:xfrm>
          <a:prstGeom prst="rect">
            <a:avLst/>
          </a:prstGeom>
          <a:noFill/>
          <a:ln/>
        </p:spPr>
        <p:txBody>
          <a:bodyPr wrap="none" lIns="0" tIns="0" rIns="0" bIns="0" rtlCol="0" anchor="t"/>
          <a:lstStyle/>
          <a:p>
            <a:pPr marL="0" indent="0" algn="l">
              <a:lnSpc>
                <a:spcPts val="2200"/>
              </a:lnSpc>
              <a:buNone/>
            </a:pPr>
            <a:r>
              <a:rPr lang="en-US" sz="1400" b="1" dirty="0">
                <a:solidFill>
                  <a:srgbClr val="3C3939"/>
                </a:solidFill>
                <a:latin typeface="Roboto" pitchFamily="34" charset="0"/>
                <a:ea typeface="Roboto" pitchFamily="34" charset="-122"/>
                <a:cs typeface="Roboto" pitchFamily="34" charset="-120"/>
              </a:rPr>
              <a:t>Explorer en profondeur les données de trafic et de pollution.</a:t>
            </a:r>
            <a:endParaRPr lang="en-US" sz="1400" b="1" dirty="0"/>
          </a:p>
        </p:txBody>
      </p:sp>
      <p:sp>
        <p:nvSpPr>
          <p:cNvPr id="15" name="Shape 12"/>
          <p:cNvSpPr/>
          <p:nvPr/>
        </p:nvSpPr>
        <p:spPr>
          <a:xfrm>
            <a:off x="7539871" y="4787860"/>
            <a:ext cx="5413057" cy="1142643"/>
          </a:xfrm>
          <a:prstGeom prst="roundRect">
            <a:avLst>
              <a:gd name="adj" fmla="val 9603"/>
            </a:avLst>
          </a:prstGeom>
          <a:solidFill>
            <a:srgbClr val="FFFFFF">
              <a:alpha val="95000"/>
            </a:srgbClr>
          </a:solidFill>
          <a:ln w="22860">
            <a:solidFill>
              <a:srgbClr val="C7C7D0"/>
            </a:solidFill>
            <a:prstDash val="solid"/>
          </a:ln>
        </p:spPr>
      </p:sp>
      <p:sp>
        <p:nvSpPr>
          <p:cNvPr id="16" name="Shape 13"/>
          <p:cNvSpPr/>
          <p:nvPr/>
        </p:nvSpPr>
        <p:spPr>
          <a:xfrm>
            <a:off x="7517011" y="4787860"/>
            <a:ext cx="91440" cy="1142643"/>
          </a:xfrm>
          <a:prstGeom prst="roundRect">
            <a:avLst>
              <a:gd name="adj" fmla="val 81774"/>
            </a:avLst>
          </a:prstGeom>
          <a:solidFill>
            <a:srgbClr val="1B1B27"/>
          </a:solidFill>
          <a:ln/>
        </p:spPr>
      </p:sp>
      <p:sp>
        <p:nvSpPr>
          <p:cNvPr id="17" name="Text 14"/>
          <p:cNvSpPr/>
          <p:nvPr/>
        </p:nvSpPr>
        <p:spPr>
          <a:xfrm>
            <a:off x="7809309" y="4988719"/>
            <a:ext cx="2225397" cy="278130"/>
          </a:xfrm>
          <a:prstGeom prst="rect">
            <a:avLst/>
          </a:prstGeom>
          <a:noFill/>
          <a:ln/>
        </p:spPr>
        <p:txBody>
          <a:bodyPr wrap="none" lIns="0" tIns="0" rIns="0" bIns="0" rtlCol="0" anchor="t"/>
          <a:lstStyle/>
          <a:p>
            <a:pPr marL="0" indent="0" algn="l">
              <a:lnSpc>
                <a:spcPts val="2150"/>
              </a:lnSpc>
              <a:buNone/>
            </a:pPr>
            <a:r>
              <a:rPr lang="en-US" sz="1750" b="1" dirty="0" smtClean="0"/>
              <a:t>Dashboard interactive</a:t>
            </a:r>
            <a:endParaRPr lang="en-US" sz="1750" b="1" dirty="0"/>
          </a:p>
        </p:txBody>
      </p:sp>
      <p:sp>
        <p:nvSpPr>
          <p:cNvPr id="18" name="Text 15"/>
          <p:cNvSpPr/>
          <p:nvPr/>
        </p:nvSpPr>
        <p:spPr>
          <a:xfrm>
            <a:off x="7809309" y="5444847"/>
            <a:ext cx="4942761" cy="284798"/>
          </a:xfrm>
          <a:prstGeom prst="rect">
            <a:avLst/>
          </a:prstGeom>
          <a:noFill/>
          <a:ln/>
        </p:spPr>
        <p:txBody>
          <a:bodyPr wrap="none" lIns="0" tIns="0" rIns="0" bIns="0" rtlCol="0" anchor="t"/>
          <a:lstStyle/>
          <a:p>
            <a:pPr marL="0" indent="0" algn="l">
              <a:lnSpc>
                <a:spcPts val="2200"/>
              </a:lnSpc>
              <a:buNone/>
            </a:pPr>
            <a:r>
              <a:rPr lang="en-US" sz="1400" b="1" dirty="0">
                <a:solidFill>
                  <a:srgbClr val="3C3939"/>
                </a:solidFill>
                <a:latin typeface="Roboto" pitchFamily="34" charset="0"/>
                <a:ea typeface="Roboto" pitchFamily="34" charset="-122"/>
                <a:cs typeface="Roboto" pitchFamily="34" charset="-120"/>
              </a:rPr>
              <a:t>Identifier les zones et périodes les plus critiques.</a:t>
            </a:r>
            <a:endParaRPr lang="en-US" sz="1400" b="1" dirty="0"/>
          </a:p>
        </p:txBody>
      </p:sp>
      <p:sp>
        <p:nvSpPr>
          <p:cNvPr id="19" name="Shape 16"/>
          <p:cNvSpPr/>
          <p:nvPr/>
        </p:nvSpPr>
        <p:spPr>
          <a:xfrm>
            <a:off x="7539871" y="6108502"/>
            <a:ext cx="5413057" cy="1142643"/>
          </a:xfrm>
          <a:prstGeom prst="roundRect">
            <a:avLst>
              <a:gd name="adj" fmla="val 9603"/>
            </a:avLst>
          </a:prstGeom>
          <a:solidFill>
            <a:srgbClr val="FFFFFF">
              <a:alpha val="95000"/>
            </a:srgbClr>
          </a:solidFill>
          <a:ln w="22860">
            <a:solidFill>
              <a:srgbClr val="C7C7D0"/>
            </a:solidFill>
            <a:prstDash val="solid"/>
          </a:ln>
        </p:spPr>
      </p:sp>
      <p:sp>
        <p:nvSpPr>
          <p:cNvPr id="20" name="Shape 17"/>
          <p:cNvSpPr/>
          <p:nvPr/>
        </p:nvSpPr>
        <p:spPr>
          <a:xfrm>
            <a:off x="7517011" y="6108502"/>
            <a:ext cx="91440" cy="1142643"/>
          </a:xfrm>
          <a:prstGeom prst="roundRect">
            <a:avLst>
              <a:gd name="adj" fmla="val 81774"/>
            </a:avLst>
          </a:prstGeom>
          <a:solidFill>
            <a:srgbClr val="1B1B27"/>
          </a:solidFill>
          <a:ln/>
        </p:spPr>
      </p:sp>
      <p:sp>
        <p:nvSpPr>
          <p:cNvPr id="21" name="Text 18"/>
          <p:cNvSpPr/>
          <p:nvPr/>
        </p:nvSpPr>
        <p:spPr>
          <a:xfrm>
            <a:off x="7809309" y="6309360"/>
            <a:ext cx="2225397" cy="278130"/>
          </a:xfrm>
          <a:prstGeom prst="rect">
            <a:avLst/>
          </a:prstGeom>
          <a:noFill/>
          <a:ln/>
        </p:spPr>
        <p:txBody>
          <a:bodyPr wrap="none" lIns="0" tIns="0" rIns="0" bIns="0" rtlCol="0" anchor="t"/>
          <a:lstStyle/>
          <a:p>
            <a:pPr marL="0" indent="0" algn="l">
              <a:lnSpc>
                <a:spcPts val="2150"/>
              </a:lnSpc>
              <a:buNone/>
            </a:pPr>
            <a:r>
              <a:rPr lang="en-US" sz="1750" b="1" dirty="0" smtClean="0">
                <a:solidFill>
                  <a:srgbClr val="3C3939"/>
                </a:solidFill>
                <a:latin typeface="Raleway" pitchFamily="34" charset="0"/>
                <a:ea typeface="Raleway" pitchFamily="34" charset="-122"/>
                <a:cs typeface="Raleway" pitchFamily="34" charset="-120"/>
              </a:rPr>
              <a:t>Conclusion</a:t>
            </a:r>
          </a:p>
        </p:txBody>
      </p:sp>
      <p:sp>
        <p:nvSpPr>
          <p:cNvPr id="22" name="Text 19"/>
          <p:cNvSpPr/>
          <p:nvPr/>
        </p:nvSpPr>
        <p:spPr>
          <a:xfrm>
            <a:off x="7809309" y="6765488"/>
            <a:ext cx="4942761" cy="284798"/>
          </a:xfrm>
          <a:prstGeom prst="rect">
            <a:avLst/>
          </a:prstGeom>
          <a:noFill/>
          <a:ln/>
        </p:spPr>
        <p:txBody>
          <a:bodyPr wrap="none" lIns="0" tIns="0" rIns="0" bIns="0" rtlCol="0" anchor="t"/>
          <a:lstStyle/>
          <a:p>
            <a:pPr marL="0" indent="0" algn="l">
              <a:lnSpc>
                <a:spcPts val="2200"/>
              </a:lnSpc>
              <a:buNone/>
            </a:pPr>
            <a:r>
              <a:rPr lang="en-US" sz="1400" b="1" dirty="0">
                <a:solidFill>
                  <a:srgbClr val="3C3939"/>
                </a:solidFill>
                <a:latin typeface="Roboto" pitchFamily="34" charset="0"/>
                <a:ea typeface="Roboto" pitchFamily="34" charset="-122"/>
                <a:cs typeface="Roboto" pitchFamily="34" charset="-120"/>
              </a:rPr>
              <a:t>Fournir des analyses pour éclairer la prise de décision.</a:t>
            </a:r>
            <a:endParaRPr lang="en-US" sz="1400" b="1" dirty="0"/>
          </a:p>
        </p:txBody>
      </p:sp>
      <p:sp>
        <p:nvSpPr>
          <p:cNvPr id="23" name="Text 6"/>
          <p:cNvSpPr/>
          <p:nvPr/>
        </p:nvSpPr>
        <p:spPr>
          <a:xfrm>
            <a:off x="7809309" y="3733476"/>
            <a:ext cx="2225397" cy="278130"/>
          </a:xfrm>
          <a:prstGeom prst="rect">
            <a:avLst/>
          </a:prstGeom>
          <a:noFill/>
          <a:ln/>
        </p:spPr>
        <p:txBody>
          <a:bodyPr wrap="none" lIns="0" tIns="0" rIns="0" bIns="0" rtlCol="0" anchor="t"/>
          <a:lstStyle/>
          <a:p>
            <a:pPr marL="0" indent="0" algn="l">
              <a:lnSpc>
                <a:spcPts val="2150"/>
              </a:lnSpc>
              <a:buNone/>
            </a:pPr>
            <a:r>
              <a:rPr lang="en-US" sz="1750" b="1" dirty="0">
                <a:solidFill>
                  <a:srgbClr val="3C3939"/>
                </a:solidFill>
                <a:latin typeface="Raleway" pitchFamily="34" charset="0"/>
                <a:ea typeface="Raleway" pitchFamily="34" charset="-122"/>
                <a:cs typeface="Raleway" pitchFamily="34" charset="-120"/>
              </a:rPr>
              <a:t>Pipeline fiable</a:t>
            </a:r>
            <a:endParaRPr lang="en-US" sz="1750" b="1" dirty="0"/>
          </a:p>
        </p:txBody>
      </p:sp>
      <p:sp>
        <p:nvSpPr>
          <p:cNvPr id="24" name="Text 7"/>
          <p:cNvSpPr/>
          <p:nvPr/>
        </p:nvSpPr>
        <p:spPr>
          <a:xfrm>
            <a:off x="7809309" y="4189605"/>
            <a:ext cx="4942761" cy="284798"/>
          </a:xfrm>
          <a:prstGeom prst="rect">
            <a:avLst/>
          </a:prstGeom>
          <a:noFill/>
          <a:ln/>
        </p:spPr>
        <p:txBody>
          <a:bodyPr wrap="none" lIns="0" tIns="0" rIns="0" bIns="0" rtlCol="0" anchor="t"/>
          <a:lstStyle/>
          <a:p>
            <a:pPr marL="0" indent="0" algn="l">
              <a:lnSpc>
                <a:spcPts val="2200"/>
              </a:lnSpc>
              <a:buNone/>
            </a:pPr>
            <a:r>
              <a:rPr lang="en-US" sz="1400" b="1" dirty="0">
                <a:solidFill>
                  <a:srgbClr val="3C3939"/>
                </a:solidFill>
                <a:latin typeface="Roboto" pitchFamily="34" charset="0"/>
                <a:ea typeface="Roboto" pitchFamily="34" charset="-122"/>
                <a:cs typeface="Roboto" pitchFamily="34" charset="-120"/>
              </a:rPr>
              <a:t>Mettre en place un pipeline de données robuste et fiable.</a:t>
            </a:r>
            <a:endParaRPr lang="en-US" sz="1400" b="1" dirty="0"/>
          </a:p>
        </p:txBody>
      </p:sp>
    </p:spTree>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111510" y="748932"/>
            <a:ext cx="10694024" cy="1041367"/>
          </a:xfrm>
        </p:spPr>
        <p:txBody>
          <a:bodyPr/>
          <a:lstStyle/>
          <a:p>
            <a:pPr algn="ctr"/>
            <a:r>
              <a:rPr lang="fr-FR" b="1" dirty="0" smtClean="0"/>
              <a:t>Technologies et Outils utilisés</a:t>
            </a:r>
            <a:endParaRPr lang="fr-FR" b="1" dirty="0"/>
          </a:p>
        </p:txBody>
      </p:sp>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34264" y="2175050"/>
            <a:ext cx="2953814" cy="1978309"/>
          </a:xfrm>
          <a:prstGeom prst="rect">
            <a:avLst/>
          </a:prstGeom>
        </p:spPr>
      </p:pic>
      <p:pic>
        <p:nvPicPr>
          <p:cNvPr id="5" name="Imag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58813" y="1972029"/>
            <a:ext cx="1946556" cy="2259185"/>
          </a:xfrm>
          <a:prstGeom prst="rect">
            <a:avLst/>
          </a:prstGeom>
        </p:spPr>
      </p:pic>
      <p:pic>
        <p:nvPicPr>
          <p:cNvPr id="6" name="Imag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52139" y="1875153"/>
            <a:ext cx="2111390" cy="2111390"/>
          </a:xfrm>
          <a:prstGeom prst="rect">
            <a:avLst/>
          </a:prstGeom>
        </p:spPr>
      </p:pic>
      <p:pic>
        <p:nvPicPr>
          <p:cNvPr id="7" name="Imag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173761" y="1893247"/>
            <a:ext cx="2093296" cy="2093296"/>
          </a:xfrm>
          <a:prstGeom prst="rect">
            <a:avLst/>
          </a:prstGeom>
        </p:spPr>
      </p:pic>
      <p:sp>
        <p:nvSpPr>
          <p:cNvPr id="8" name="ZoneTexte 7"/>
          <p:cNvSpPr txBox="1"/>
          <p:nvPr/>
        </p:nvSpPr>
        <p:spPr>
          <a:xfrm>
            <a:off x="1056388" y="5277080"/>
            <a:ext cx="12164021" cy="2554545"/>
          </a:xfrm>
          <a:prstGeom prst="rect">
            <a:avLst/>
          </a:prstGeom>
          <a:noFill/>
        </p:spPr>
        <p:txBody>
          <a:bodyPr wrap="square" rtlCol="0">
            <a:spAutoFit/>
          </a:bodyPr>
          <a:lstStyle/>
          <a:p>
            <a:r>
              <a:rPr lang="fr-FR" sz="3200" b="1" u="sng" dirty="0" smtClean="0"/>
              <a:t>Librairies utilisées</a:t>
            </a:r>
            <a:r>
              <a:rPr lang="fr-FR" sz="3200" b="1" dirty="0" smtClean="0"/>
              <a:t>:</a:t>
            </a:r>
          </a:p>
          <a:p>
            <a:r>
              <a:rPr lang="fr-FR" sz="3200" dirty="0" smtClean="0"/>
              <a:t>Pandas </a:t>
            </a:r>
          </a:p>
          <a:p>
            <a:r>
              <a:rPr lang="fr-FR" sz="3200" dirty="0" err="1" smtClean="0"/>
              <a:t>Numpay</a:t>
            </a:r>
            <a:r>
              <a:rPr lang="fr-FR" sz="3200" dirty="0" smtClean="0"/>
              <a:t> </a:t>
            </a:r>
          </a:p>
          <a:p>
            <a:r>
              <a:rPr lang="fr-FR" sz="3200" dirty="0" err="1" smtClean="0"/>
              <a:t>Matprolib</a:t>
            </a:r>
            <a:endParaRPr lang="fr-FR" sz="3200" dirty="0" smtClean="0"/>
          </a:p>
          <a:p>
            <a:r>
              <a:rPr lang="fr-FR" sz="3200" dirty="0" err="1" smtClean="0"/>
              <a:t>Seaborn</a:t>
            </a:r>
            <a:endParaRPr lang="fr-FR" sz="3200" dirty="0"/>
          </a:p>
        </p:txBody>
      </p:sp>
      <p:sp>
        <p:nvSpPr>
          <p:cNvPr id="10" name="ZoneTexte 9"/>
          <p:cNvSpPr txBox="1"/>
          <p:nvPr/>
        </p:nvSpPr>
        <p:spPr>
          <a:xfrm>
            <a:off x="2478795" y="4262479"/>
            <a:ext cx="2809301" cy="369332"/>
          </a:xfrm>
          <a:prstGeom prst="rect">
            <a:avLst/>
          </a:prstGeom>
          <a:noFill/>
        </p:spPr>
        <p:txBody>
          <a:bodyPr wrap="square" rtlCol="0">
            <a:spAutoFit/>
          </a:bodyPr>
          <a:lstStyle/>
          <a:p>
            <a:r>
              <a:rPr lang="fr-FR" b="1" dirty="0" smtClean="0"/>
              <a:t>Visual Code Studio</a:t>
            </a:r>
            <a:endParaRPr lang="fr-FR" b="1" dirty="0"/>
          </a:p>
        </p:txBody>
      </p:sp>
      <p:sp>
        <p:nvSpPr>
          <p:cNvPr id="11" name="ZoneTexte 10"/>
          <p:cNvSpPr txBox="1"/>
          <p:nvPr/>
        </p:nvSpPr>
        <p:spPr>
          <a:xfrm>
            <a:off x="6103340" y="4263527"/>
            <a:ext cx="955711" cy="369332"/>
          </a:xfrm>
          <a:prstGeom prst="rect">
            <a:avLst/>
          </a:prstGeom>
          <a:noFill/>
        </p:spPr>
        <p:txBody>
          <a:bodyPr wrap="none" rtlCol="0">
            <a:spAutoFit/>
          </a:bodyPr>
          <a:lstStyle/>
          <a:p>
            <a:r>
              <a:rPr lang="fr-FR" b="1" dirty="0" smtClean="0"/>
              <a:t>Python</a:t>
            </a:r>
            <a:endParaRPr lang="fr-FR" b="1" dirty="0"/>
          </a:p>
        </p:txBody>
      </p:sp>
      <p:sp>
        <p:nvSpPr>
          <p:cNvPr id="13" name="ZoneTexte 12"/>
          <p:cNvSpPr txBox="1"/>
          <p:nvPr/>
        </p:nvSpPr>
        <p:spPr>
          <a:xfrm>
            <a:off x="9024580" y="4263527"/>
            <a:ext cx="1015021" cy="369332"/>
          </a:xfrm>
          <a:prstGeom prst="rect">
            <a:avLst/>
          </a:prstGeom>
          <a:noFill/>
        </p:spPr>
        <p:txBody>
          <a:bodyPr wrap="none" rtlCol="0">
            <a:spAutoFit/>
          </a:bodyPr>
          <a:lstStyle/>
          <a:p>
            <a:r>
              <a:rPr lang="fr-FR" b="1" dirty="0" err="1" smtClean="0"/>
              <a:t>Jupyter</a:t>
            </a:r>
            <a:endParaRPr lang="fr-FR" b="1" dirty="0"/>
          </a:p>
        </p:txBody>
      </p:sp>
      <p:sp>
        <p:nvSpPr>
          <p:cNvPr id="14" name="ZoneTexte 13"/>
          <p:cNvSpPr txBox="1"/>
          <p:nvPr/>
        </p:nvSpPr>
        <p:spPr>
          <a:xfrm>
            <a:off x="12594940" y="4265633"/>
            <a:ext cx="1133644" cy="369332"/>
          </a:xfrm>
          <a:prstGeom prst="rect">
            <a:avLst/>
          </a:prstGeom>
          <a:noFill/>
        </p:spPr>
        <p:txBody>
          <a:bodyPr wrap="none" rtlCol="0">
            <a:spAutoFit/>
          </a:bodyPr>
          <a:lstStyle/>
          <a:p>
            <a:r>
              <a:rPr lang="fr-FR" b="1" dirty="0" smtClean="0"/>
              <a:t>Power BI</a:t>
            </a:r>
            <a:endParaRPr lang="fr-FR" b="1" dirty="0"/>
          </a:p>
        </p:txBody>
      </p:sp>
    </p:spTree>
    <p:extLst>
      <p:ext uri="{BB962C8B-B14F-4D97-AF65-F5344CB8AC3E}">
        <p14:creationId xmlns:p14="http://schemas.microsoft.com/office/powerpoint/2010/main" val="153803791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3728442" y="311825"/>
            <a:ext cx="3531037" cy="283488"/>
          </a:xfrm>
          <a:prstGeom prst="rect">
            <a:avLst/>
          </a:prstGeom>
          <a:noFill/>
          <a:ln/>
        </p:spPr>
        <p:txBody>
          <a:bodyPr wrap="none" lIns="0" tIns="0" rIns="0" bIns="0" rtlCol="0" anchor="t"/>
          <a:lstStyle/>
          <a:p>
            <a:pPr marL="0" indent="0" algn="l">
              <a:lnSpc>
                <a:spcPts val="2200"/>
              </a:lnSpc>
              <a:buNone/>
            </a:pPr>
            <a:r>
              <a:rPr lang="en-US" sz="2800" b="1" dirty="0">
                <a:solidFill>
                  <a:srgbClr val="1B1B27"/>
                </a:solidFill>
                <a:latin typeface="Raleway" pitchFamily="34" charset="0"/>
                <a:ea typeface="Raleway" pitchFamily="34" charset="-122"/>
                <a:cs typeface="Raleway" pitchFamily="34" charset="-120"/>
              </a:rPr>
              <a:t>Données Utilisées et Défis Initiaux</a:t>
            </a:r>
            <a:endParaRPr lang="en-US" sz="2800" b="1" dirty="0"/>
          </a:p>
        </p:txBody>
      </p:sp>
      <p:sp>
        <p:nvSpPr>
          <p:cNvPr id="3" name="Text 1"/>
          <p:cNvSpPr/>
          <p:nvPr/>
        </p:nvSpPr>
        <p:spPr>
          <a:xfrm>
            <a:off x="2133107" y="878681"/>
            <a:ext cx="2121456" cy="177165"/>
          </a:xfrm>
          <a:prstGeom prst="rect">
            <a:avLst/>
          </a:prstGeom>
          <a:noFill/>
          <a:ln/>
        </p:spPr>
        <p:txBody>
          <a:bodyPr wrap="none" lIns="0" tIns="0" rIns="0" bIns="0" rtlCol="0" anchor="t"/>
          <a:lstStyle/>
          <a:p>
            <a:pPr marL="0" indent="0" algn="l">
              <a:lnSpc>
                <a:spcPts val="1350"/>
              </a:lnSpc>
              <a:buNone/>
            </a:pPr>
            <a:r>
              <a:rPr lang="en-US" sz="1400" b="1" dirty="0">
                <a:solidFill>
                  <a:srgbClr val="1B1B27"/>
                </a:solidFill>
                <a:latin typeface="Raleway" pitchFamily="34" charset="0"/>
                <a:ea typeface="Raleway" pitchFamily="34" charset="-122"/>
                <a:cs typeface="Raleway" pitchFamily="34" charset="-120"/>
              </a:rPr>
              <a:t>Source et Contenu des Données</a:t>
            </a:r>
            <a:endParaRPr lang="en-US" sz="1400" b="1" dirty="0"/>
          </a:p>
        </p:txBody>
      </p:sp>
      <p:sp>
        <p:nvSpPr>
          <p:cNvPr id="4" name="Shape 2"/>
          <p:cNvSpPr/>
          <p:nvPr/>
        </p:nvSpPr>
        <p:spPr>
          <a:xfrm>
            <a:off x="3728442" y="1353383"/>
            <a:ext cx="3448288" cy="1254562"/>
          </a:xfrm>
          <a:prstGeom prst="roundRect">
            <a:avLst>
              <a:gd name="adj" fmla="val 5831"/>
            </a:avLst>
          </a:prstGeom>
          <a:solidFill>
            <a:srgbClr val="FFFFFF">
              <a:alpha val="95000"/>
            </a:srgbClr>
          </a:solidFill>
          <a:ln/>
        </p:spPr>
      </p:sp>
      <p:sp>
        <p:nvSpPr>
          <p:cNvPr id="5" name="Shape 3"/>
          <p:cNvSpPr/>
          <p:nvPr/>
        </p:nvSpPr>
        <p:spPr>
          <a:xfrm>
            <a:off x="3728442" y="1338143"/>
            <a:ext cx="3448288" cy="60960"/>
          </a:xfrm>
          <a:prstGeom prst="roundRect">
            <a:avLst>
              <a:gd name="adj" fmla="val 78139"/>
            </a:avLst>
          </a:prstGeom>
          <a:solidFill>
            <a:srgbClr val="1B1B27"/>
          </a:solidFill>
          <a:ln/>
        </p:spPr>
      </p:sp>
      <p:sp>
        <p:nvSpPr>
          <p:cNvPr id="6" name="Shape 4"/>
          <p:cNvSpPr/>
          <p:nvPr/>
        </p:nvSpPr>
        <p:spPr>
          <a:xfrm>
            <a:off x="3687170" y="1183362"/>
            <a:ext cx="340162" cy="340162"/>
          </a:xfrm>
          <a:prstGeom prst="roundRect">
            <a:avLst>
              <a:gd name="adj" fmla="val 268813"/>
            </a:avLst>
          </a:prstGeom>
          <a:solidFill>
            <a:srgbClr val="1B1B27"/>
          </a:solidFill>
          <a:ln/>
        </p:spPr>
      </p:sp>
      <p:sp>
        <p:nvSpPr>
          <p:cNvPr id="7" name="Text 5"/>
          <p:cNvSpPr/>
          <p:nvPr/>
        </p:nvSpPr>
        <p:spPr>
          <a:xfrm>
            <a:off x="3789207" y="1268373"/>
            <a:ext cx="136088" cy="170021"/>
          </a:xfrm>
          <a:prstGeom prst="rect">
            <a:avLst/>
          </a:prstGeom>
          <a:noFill/>
          <a:ln/>
        </p:spPr>
        <p:txBody>
          <a:bodyPr wrap="none" lIns="0" tIns="0" rIns="0" bIns="0" rtlCol="0" anchor="t"/>
          <a:lstStyle/>
          <a:p>
            <a:pPr marL="0" indent="0" algn="l">
              <a:lnSpc>
                <a:spcPts val="1700"/>
              </a:lnSpc>
              <a:buNone/>
            </a:pPr>
            <a:r>
              <a:rPr lang="en-US" sz="1400" b="1" dirty="0">
                <a:solidFill>
                  <a:srgbClr val="FFFFFF"/>
                </a:solidFill>
                <a:latin typeface="Raleway" pitchFamily="34" charset="0"/>
                <a:ea typeface="Raleway" pitchFamily="34" charset="-122"/>
                <a:cs typeface="Raleway" pitchFamily="34" charset="-120"/>
              </a:rPr>
              <a:t>1</a:t>
            </a:r>
            <a:endParaRPr lang="en-US" sz="1400" b="1" dirty="0"/>
          </a:p>
        </p:txBody>
      </p:sp>
      <p:sp>
        <p:nvSpPr>
          <p:cNvPr id="8" name="Text 6"/>
          <p:cNvSpPr/>
          <p:nvPr/>
        </p:nvSpPr>
        <p:spPr>
          <a:xfrm>
            <a:off x="2261695" y="1636871"/>
            <a:ext cx="1417558" cy="177165"/>
          </a:xfrm>
          <a:prstGeom prst="rect">
            <a:avLst/>
          </a:prstGeom>
          <a:noFill/>
          <a:ln/>
        </p:spPr>
        <p:txBody>
          <a:bodyPr wrap="none" lIns="0" tIns="0" rIns="0" bIns="0" rtlCol="0" anchor="t"/>
          <a:lstStyle/>
          <a:p>
            <a:pPr marL="0" indent="0" algn="l">
              <a:lnSpc>
                <a:spcPts val="1350"/>
              </a:lnSpc>
              <a:buNone/>
            </a:pPr>
            <a:r>
              <a:rPr lang="en-US" sz="1400" b="1" dirty="0">
                <a:solidFill>
                  <a:srgbClr val="3C3939"/>
                </a:solidFill>
                <a:latin typeface="Raleway" pitchFamily="34" charset="0"/>
                <a:ea typeface="Raleway" pitchFamily="34" charset="-122"/>
                <a:cs typeface="Raleway" pitchFamily="34" charset="-120"/>
              </a:rPr>
              <a:t>Fichier Source</a:t>
            </a:r>
            <a:endParaRPr lang="en-US" sz="1400" b="1" dirty="0"/>
          </a:p>
        </p:txBody>
      </p:sp>
      <p:sp>
        <p:nvSpPr>
          <p:cNvPr id="9" name="Text 7"/>
          <p:cNvSpPr/>
          <p:nvPr/>
        </p:nvSpPr>
        <p:spPr>
          <a:xfrm>
            <a:off x="3857030" y="1927384"/>
            <a:ext cx="3191113" cy="551974"/>
          </a:xfrm>
          <a:prstGeom prst="rect">
            <a:avLst/>
          </a:prstGeom>
          <a:noFill/>
          <a:ln/>
        </p:spPr>
        <p:txBody>
          <a:bodyPr wrap="square" lIns="0" tIns="0" rIns="0" bIns="0" rtlCol="0" anchor="t"/>
          <a:lstStyle/>
          <a:p>
            <a:pPr marL="0" indent="0" algn="l">
              <a:lnSpc>
                <a:spcPts val="1400"/>
              </a:lnSpc>
              <a:buNone/>
            </a:pPr>
            <a:r>
              <a:rPr lang="en-US" sz="1400" b="1" dirty="0">
                <a:solidFill>
                  <a:srgbClr val="3C3939"/>
                </a:solidFill>
                <a:latin typeface="Roboto" pitchFamily="34" charset="0"/>
                <a:ea typeface="Roboto" pitchFamily="34" charset="-122"/>
                <a:cs typeface="Roboto" pitchFamily="34" charset="-120"/>
              </a:rPr>
              <a:t>Le projet s'appuie sur le fichier </a:t>
            </a:r>
            <a:r>
              <a:rPr lang="en-US" sz="1400" b="1" dirty="0">
                <a:solidFill>
                  <a:srgbClr val="3C3939"/>
                </a:solidFill>
                <a:highlight>
                  <a:srgbClr val="F2F2F2"/>
                </a:highlight>
                <a:latin typeface="Consolas" pitchFamily="34" charset="0"/>
                <a:ea typeface="Consolas" pitchFamily="34" charset="-122"/>
                <a:cs typeface="Consolas" pitchFamily="34" charset="-120"/>
              </a:rPr>
              <a:t>mobility_urban_pollution_300.xlsx</a:t>
            </a:r>
            <a:r>
              <a:rPr lang="en-US" sz="1400" b="1" dirty="0">
                <a:solidFill>
                  <a:srgbClr val="3C3939"/>
                </a:solidFill>
                <a:latin typeface="Roboto" pitchFamily="34" charset="0"/>
                <a:ea typeface="Roboto" pitchFamily="34" charset="-122"/>
                <a:cs typeface="Roboto" pitchFamily="34" charset="-120"/>
              </a:rPr>
              <a:t>, une source essentielle pour notre analyse.</a:t>
            </a:r>
            <a:endParaRPr lang="en-US" sz="1400" b="1" dirty="0"/>
          </a:p>
        </p:txBody>
      </p:sp>
      <p:sp>
        <p:nvSpPr>
          <p:cNvPr id="10" name="Shape 8"/>
          <p:cNvSpPr/>
          <p:nvPr/>
        </p:nvSpPr>
        <p:spPr>
          <a:xfrm>
            <a:off x="3728442" y="2891314"/>
            <a:ext cx="3448288" cy="1065490"/>
          </a:xfrm>
          <a:prstGeom prst="roundRect">
            <a:avLst>
              <a:gd name="adj" fmla="val 6866"/>
            </a:avLst>
          </a:prstGeom>
          <a:solidFill>
            <a:srgbClr val="FFFFFF">
              <a:alpha val="95000"/>
            </a:srgbClr>
          </a:solidFill>
          <a:ln/>
        </p:spPr>
      </p:sp>
      <p:sp>
        <p:nvSpPr>
          <p:cNvPr id="11" name="Shape 9"/>
          <p:cNvSpPr/>
          <p:nvPr/>
        </p:nvSpPr>
        <p:spPr>
          <a:xfrm>
            <a:off x="3728442" y="2876074"/>
            <a:ext cx="3448288" cy="60960"/>
          </a:xfrm>
          <a:prstGeom prst="roundRect">
            <a:avLst>
              <a:gd name="adj" fmla="val 78139"/>
            </a:avLst>
          </a:prstGeom>
          <a:solidFill>
            <a:srgbClr val="1B1B27"/>
          </a:solidFill>
          <a:ln/>
        </p:spPr>
      </p:sp>
      <p:sp>
        <p:nvSpPr>
          <p:cNvPr id="12" name="Shape 10"/>
          <p:cNvSpPr/>
          <p:nvPr/>
        </p:nvSpPr>
        <p:spPr>
          <a:xfrm>
            <a:off x="3687170" y="2721293"/>
            <a:ext cx="340162" cy="340162"/>
          </a:xfrm>
          <a:prstGeom prst="roundRect">
            <a:avLst>
              <a:gd name="adj" fmla="val 268813"/>
            </a:avLst>
          </a:prstGeom>
          <a:solidFill>
            <a:srgbClr val="1B1B27"/>
          </a:solidFill>
          <a:ln/>
        </p:spPr>
      </p:sp>
      <p:sp>
        <p:nvSpPr>
          <p:cNvPr id="13" name="Text 11"/>
          <p:cNvSpPr/>
          <p:nvPr/>
        </p:nvSpPr>
        <p:spPr>
          <a:xfrm>
            <a:off x="3789207" y="2806303"/>
            <a:ext cx="136088" cy="170021"/>
          </a:xfrm>
          <a:prstGeom prst="rect">
            <a:avLst/>
          </a:prstGeom>
          <a:noFill/>
          <a:ln/>
        </p:spPr>
        <p:txBody>
          <a:bodyPr wrap="none" lIns="0" tIns="0" rIns="0" bIns="0" rtlCol="0" anchor="t"/>
          <a:lstStyle/>
          <a:p>
            <a:pPr marL="0" indent="0" algn="l">
              <a:lnSpc>
                <a:spcPts val="1700"/>
              </a:lnSpc>
              <a:buNone/>
            </a:pPr>
            <a:r>
              <a:rPr lang="en-US" sz="1400" b="1" dirty="0">
                <a:solidFill>
                  <a:srgbClr val="FFFFFF"/>
                </a:solidFill>
                <a:latin typeface="Raleway" pitchFamily="34" charset="0"/>
                <a:ea typeface="Raleway" pitchFamily="34" charset="-122"/>
                <a:cs typeface="Raleway" pitchFamily="34" charset="-120"/>
              </a:rPr>
              <a:t>2</a:t>
            </a:r>
            <a:endParaRPr lang="en-US" sz="1400" b="1" dirty="0"/>
          </a:p>
        </p:txBody>
      </p:sp>
      <p:sp>
        <p:nvSpPr>
          <p:cNvPr id="14" name="Text 12"/>
          <p:cNvSpPr/>
          <p:nvPr/>
        </p:nvSpPr>
        <p:spPr>
          <a:xfrm>
            <a:off x="2261695" y="3174802"/>
            <a:ext cx="1418511" cy="177165"/>
          </a:xfrm>
          <a:prstGeom prst="rect">
            <a:avLst/>
          </a:prstGeom>
          <a:noFill/>
          <a:ln/>
        </p:spPr>
        <p:txBody>
          <a:bodyPr wrap="none" lIns="0" tIns="0" rIns="0" bIns="0" rtlCol="0" anchor="t"/>
          <a:lstStyle/>
          <a:p>
            <a:pPr marL="0" indent="0" algn="l">
              <a:lnSpc>
                <a:spcPts val="1350"/>
              </a:lnSpc>
              <a:buNone/>
            </a:pPr>
            <a:r>
              <a:rPr lang="en-US" sz="1400" b="1" dirty="0">
                <a:solidFill>
                  <a:srgbClr val="3C3939"/>
                </a:solidFill>
                <a:latin typeface="Raleway" pitchFamily="34" charset="0"/>
                <a:ea typeface="Raleway" pitchFamily="34" charset="-122"/>
                <a:cs typeface="Raleway" pitchFamily="34" charset="-120"/>
              </a:rPr>
              <a:t>Identifiants de Routes</a:t>
            </a:r>
            <a:endParaRPr lang="en-US" sz="1400" b="1" dirty="0"/>
          </a:p>
        </p:txBody>
      </p:sp>
      <p:sp>
        <p:nvSpPr>
          <p:cNvPr id="15" name="Text 13"/>
          <p:cNvSpPr/>
          <p:nvPr/>
        </p:nvSpPr>
        <p:spPr>
          <a:xfrm>
            <a:off x="3857030" y="3465314"/>
            <a:ext cx="3191113" cy="362903"/>
          </a:xfrm>
          <a:prstGeom prst="rect">
            <a:avLst/>
          </a:prstGeom>
          <a:noFill/>
          <a:ln/>
        </p:spPr>
        <p:txBody>
          <a:bodyPr wrap="square" lIns="0" tIns="0" rIns="0" bIns="0" rtlCol="0" anchor="t"/>
          <a:lstStyle/>
          <a:p>
            <a:pPr marL="0" indent="0" algn="l">
              <a:lnSpc>
                <a:spcPts val="1400"/>
              </a:lnSpc>
              <a:buNone/>
            </a:pPr>
            <a:r>
              <a:rPr lang="en-US" sz="1400" b="1" dirty="0">
                <a:solidFill>
                  <a:srgbClr val="3C3939"/>
                </a:solidFill>
                <a:latin typeface="Roboto" pitchFamily="34" charset="0"/>
                <a:ea typeface="Roboto" pitchFamily="34" charset="-122"/>
                <a:cs typeface="Roboto" pitchFamily="34" charset="-120"/>
              </a:rPr>
              <a:t>Chaque route est désignée par un identifiant unique, permettant un suivi précis.</a:t>
            </a:r>
            <a:endParaRPr lang="en-US" sz="1400" b="1" dirty="0"/>
          </a:p>
        </p:txBody>
      </p:sp>
      <p:sp>
        <p:nvSpPr>
          <p:cNvPr id="16" name="Shape 14"/>
          <p:cNvSpPr/>
          <p:nvPr/>
        </p:nvSpPr>
        <p:spPr>
          <a:xfrm>
            <a:off x="3728442" y="4240173"/>
            <a:ext cx="3448288" cy="1065490"/>
          </a:xfrm>
          <a:prstGeom prst="roundRect">
            <a:avLst>
              <a:gd name="adj" fmla="val 6866"/>
            </a:avLst>
          </a:prstGeom>
          <a:solidFill>
            <a:srgbClr val="FFFFFF">
              <a:alpha val="95000"/>
            </a:srgbClr>
          </a:solidFill>
          <a:ln/>
        </p:spPr>
      </p:sp>
      <p:sp>
        <p:nvSpPr>
          <p:cNvPr id="17" name="Shape 15"/>
          <p:cNvSpPr/>
          <p:nvPr/>
        </p:nvSpPr>
        <p:spPr>
          <a:xfrm>
            <a:off x="3728442" y="4224933"/>
            <a:ext cx="3448288" cy="60960"/>
          </a:xfrm>
          <a:prstGeom prst="roundRect">
            <a:avLst>
              <a:gd name="adj" fmla="val 78139"/>
            </a:avLst>
          </a:prstGeom>
          <a:solidFill>
            <a:srgbClr val="1B1B27"/>
          </a:solidFill>
          <a:ln/>
        </p:spPr>
      </p:sp>
      <p:sp>
        <p:nvSpPr>
          <p:cNvPr id="18" name="Shape 16"/>
          <p:cNvSpPr/>
          <p:nvPr/>
        </p:nvSpPr>
        <p:spPr>
          <a:xfrm>
            <a:off x="3687170" y="4070152"/>
            <a:ext cx="340162" cy="340162"/>
          </a:xfrm>
          <a:prstGeom prst="roundRect">
            <a:avLst>
              <a:gd name="adj" fmla="val 268813"/>
            </a:avLst>
          </a:prstGeom>
          <a:solidFill>
            <a:srgbClr val="1B1B27"/>
          </a:solidFill>
          <a:ln/>
        </p:spPr>
      </p:sp>
      <p:sp>
        <p:nvSpPr>
          <p:cNvPr id="19" name="Text 17"/>
          <p:cNvSpPr/>
          <p:nvPr/>
        </p:nvSpPr>
        <p:spPr>
          <a:xfrm>
            <a:off x="3789207" y="4155162"/>
            <a:ext cx="136088" cy="170021"/>
          </a:xfrm>
          <a:prstGeom prst="rect">
            <a:avLst/>
          </a:prstGeom>
          <a:noFill/>
          <a:ln/>
        </p:spPr>
        <p:txBody>
          <a:bodyPr wrap="none" lIns="0" tIns="0" rIns="0" bIns="0" rtlCol="0" anchor="t"/>
          <a:lstStyle/>
          <a:p>
            <a:pPr marL="0" indent="0" algn="l">
              <a:lnSpc>
                <a:spcPts val="1700"/>
              </a:lnSpc>
              <a:buNone/>
            </a:pPr>
            <a:r>
              <a:rPr lang="en-US" sz="1400" b="1" dirty="0">
                <a:solidFill>
                  <a:srgbClr val="FFFFFF"/>
                </a:solidFill>
                <a:latin typeface="Raleway" pitchFamily="34" charset="0"/>
                <a:ea typeface="Raleway" pitchFamily="34" charset="-122"/>
                <a:cs typeface="Raleway" pitchFamily="34" charset="-120"/>
              </a:rPr>
              <a:t>3</a:t>
            </a:r>
            <a:endParaRPr lang="en-US" sz="1400" b="1" dirty="0"/>
          </a:p>
        </p:txBody>
      </p:sp>
      <p:sp>
        <p:nvSpPr>
          <p:cNvPr id="20" name="Text 18"/>
          <p:cNvSpPr/>
          <p:nvPr/>
        </p:nvSpPr>
        <p:spPr>
          <a:xfrm>
            <a:off x="2261695" y="4523661"/>
            <a:ext cx="1417558" cy="177165"/>
          </a:xfrm>
          <a:prstGeom prst="rect">
            <a:avLst/>
          </a:prstGeom>
          <a:noFill/>
          <a:ln/>
        </p:spPr>
        <p:txBody>
          <a:bodyPr wrap="none" lIns="0" tIns="0" rIns="0" bIns="0" rtlCol="0" anchor="t"/>
          <a:lstStyle/>
          <a:p>
            <a:pPr marL="0" indent="0" algn="l">
              <a:lnSpc>
                <a:spcPts val="1350"/>
              </a:lnSpc>
              <a:buNone/>
            </a:pPr>
            <a:r>
              <a:rPr lang="en-US" sz="1400" b="1" dirty="0">
                <a:solidFill>
                  <a:srgbClr val="3C3939"/>
                </a:solidFill>
                <a:latin typeface="Raleway" pitchFamily="34" charset="0"/>
                <a:ea typeface="Raleway" pitchFamily="34" charset="-122"/>
                <a:cs typeface="Raleway" pitchFamily="34" charset="-120"/>
              </a:rPr>
              <a:t>Densité du Trafic</a:t>
            </a:r>
            <a:endParaRPr lang="en-US" sz="1400" b="1" dirty="0"/>
          </a:p>
        </p:txBody>
      </p:sp>
      <p:sp>
        <p:nvSpPr>
          <p:cNvPr id="21" name="Text 19"/>
          <p:cNvSpPr/>
          <p:nvPr/>
        </p:nvSpPr>
        <p:spPr>
          <a:xfrm>
            <a:off x="3857030" y="4814173"/>
            <a:ext cx="3191113" cy="362903"/>
          </a:xfrm>
          <a:prstGeom prst="rect">
            <a:avLst/>
          </a:prstGeom>
          <a:noFill/>
          <a:ln/>
        </p:spPr>
        <p:txBody>
          <a:bodyPr wrap="square" lIns="0" tIns="0" rIns="0" bIns="0" rtlCol="0" anchor="t"/>
          <a:lstStyle/>
          <a:p>
            <a:pPr marL="0" indent="0" algn="l">
              <a:lnSpc>
                <a:spcPts val="1400"/>
              </a:lnSpc>
              <a:buNone/>
            </a:pPr>
            <a:r>
              <a:rPr lang="en-US" sz="1400" b="1" dirty="0">
                <a:solidFill>
                  <a:srgbClr val="3C3939"/>
                </a:solidFill>
                <a:latin typeface="Roboto" pitchFamily="34" charset="0"/>
                <a:ea typeface="Roboto" pitchFamily="34" charset="-122"/>
                <a:cs typeface="Roboto" pitchFamily="34" charset="-120"/>
              </a:rPr>
              <a:t>Des mesures détaillées de la densité du trafic sont incluses, cruciales pour comprendre les embouteillages.</a:t>
            </a:r>
            <a:endParaRPr lang="en-US" sz="1400" b="1" dirty="0"/>
          </a:p>
        </p:txBody>
      </p:sp>
      <p:sp>
        <p:nvSpPr>
          <p:cNvPr id="22" name="Shape 20"/>
          <p:cNvSpPr/>
          <p:nvPr/>
        </p:nvSpPr>
        <p:spPr>
          <a:xfrm>
            <a:off x="3728442" y="5589032"/>
            <a:ext cx="3448288" cy="1065490"/>
          </a:xfrm>
          <a:prstGeom prst="roundRect">
            <a:avLst>
              <a:gd name="adj" fmla="val 6866"/>
            </a:avLst>
          </a:prstGeom>
          <a:solidFill>
            <a:srgbClr val="FFFFFF">
              <a:alpha val="95000"/>
            </a:srgbClr>
          </a:solidFill>
          <a:ln/>
        </p:spPr>
      </p:sp>
      <p:sp>
        <p:nvSpPr>
          <p:cNvPr id="23" name="Shape 21"/>
          <p:cNvSpPr/>
          <p:nvPr/>
        </p:nvSpPr>
        <p:spPr>
          <a:xfrm>
            <a:off x="3728442" y="5573792"/>
            <a:ext cx="3448288" cy="60960"/>
          </a:xfrm>
          <a:prstGeom prst="roundRect">
            <a:avLst>
              <a:gd name="adj" fmla="val 78139"/>
            </a:avLst>
          </a:prstGeom>
          <a:solidFill>
            <a:srgbClr val="1B1B27"/>
          </a:solidFill>
          <a:ln/>
        </p:spPr>
      </p:sp>
      <p:sp>
        <p:nvSpPr>
          <p:cNvPr id="24" name="Shape 22"/>
          <p:cNvSpPr/>
          <p:nvPr/>
        </p:nvSpPr>
        <p:spPr>
          <a:xfrm>
            <a:off x="3687170" y="5419011"/>
            <a:ext cx="340162" cy="340162"/>
          </a:xfrm>
          <a:prstGeom prst="roundRect">
            <a:avLst>
              <a:gd name="adj" fmla="val 268813"/>
            </a:avLst>
          </a:prstGeom>
          <a:solidFill>
            <a:srgbClr val="1B1B27"/>
          </a:solidFill>
          <a:ln/>
        </p:spPr>
      </p:sp>
      <p:sp>
        <p:nvSpPr>
          <p:cNvPr id="25" name="Text 23"/>
          <p:cNvSpPr/>
          <p:nvPr/>
        </p:nvSpPr>
        <p:spPr>
          <a:xfrm>
            <a:off x="3789207" y="5504021"/>
            <a:ext cx="136088" cy="170021"/>
          </a:xfrm>
          <a:prstGeom prst="rect">
            <a:avLst/>
          </a:prstGeom>
          <a:noFill/>
          <a:ln/>
        </p:spPr>
        <p:txBody>
          <a:bodyPr wrap="none" lIns="0" tIns="0" rIns="0" bIns="0" rtlCol="0" anchor="t"/>
          <a:lstStyle/>
          <a:p>
            <a:pPr marL="0" indent="0" algn="l">
              <a:lnSpc>
                <a:spcPts val="1700"/>
              </a:lnSpc>
              <a:buNone/>
            </a:pPr>
            <a:r>
              <a:rPr lang="en-US" sz="1400" b="1" dirty="0">
                <a:solidFill>
                  <a:srgbClr val="FFFFFF"/>
                </a:solidFill>
                <a:latin typeface="Raleway" pitchFamily="34" charset="0"/>
                <a:ea typeface="Raleway" pitchFamily="34" charset="-122"/>
                <a:cs typeface="Raleway" pitchFamily="34" charset="-120"/>
              </a:rPr>
              <a:t>4</a:t>
            </a:r>
            <a:endParaRPr lang="en-US" sz="1400" b="1" dirty="0"/>
          </a:p>
        </p:txBody>
      </p:sp>
      <p:sp>
        <p:nvSpPr>
          <p:cNvPr id="26" name="Text 24"/>
          <p:cNvSpPr/>
          <p:nvPr/>
        </p:nvSpPr>
        <p:spPr>
          <a:xfrm>
            <a:off x="2261695" y="5872520"/>
            <a:ext cx="1544003" cy="177165"/>
          </a:xfrm>
          <a:prstGeom prst="rect">
            <a:avLst/>
          </a:prstGeom>
          <a:noFill/>
          <a:ln/>
        </p:spPr>
        <p:txBody>
          <a:bodyPr wrap="none" lIns="0" tIns="0" rIns="0" bIns="0" rtlCol="0" anchor="t"/>
          <a:lstStyle/>
          <a:p>
            <a:pPr marL="0" indent="0" algn="l">
              <a:lnSpc>
                <a:spcPts val="1350"/>
              </a:lnSpc>
              <a:buNone/>
            </a:pPr>
            <a:r>
              <a:rPr lang="en-US" sz="1400" b="1" dirty="0">
                <a:solidFill>
                  <a:srgbClr val="3C3939"/>
                </a:solidFill>
                <a:latin typeface="Raleway" pitchFamily="34" charset="0"/>
                <a:ea typeface="Raleway" pitchFamily="34" charset="-122"/>
                <a:cs typeface="Raleway" pitchFamily="34" charset="-120"/>
              </a:rPr>
              <a:t>Indicateurs de Pollution</a:t>
            </a:r>
            <a:endParaRPr lang="en-US" sz="1400" b="1" dirty="0"/>
          </a:p>
        </p:txBody>
      </p:sp>
      <p:sp>
        <p:nvSpPr>
          <p:cNvPr id="27" name="Text 25"/>
          <p:cNvSpPr/>
          <p:nvPr/>
        </p:nvSpPr>
        <p:spPr>
          <a:xfrm>
            <a:off x="3857030" y="6163032"/>
            <a:ext cx="3191113" cy="362903"/>
          </a:xfrm>
          <a:prstGeom prst="rect">
            <a:avLst/>
          </a:prstGeom>
          <a:noFill/>
          <a:ln/>
        </p:spPr>
        <p:txBody>
          <a:bodyPr wrap="square" lIns="0" tIns="0" rIns="0" bIns="0" rtlCol="0" anchor="t"/>
          <a:lstStyle/>
          <a:p>
            <a:pPr marL="0" indent="0" algn="l">
              <a:lnSpc>
                <a:spcPts val="1400"/>
              </a:lnSpc>
              <a:buNone/>
            </a:pPr>
            <a:r>
              <a:rPr lang="en-US" sz="1400" b="1" dirty="0">
                <a:solidFill>
                  <a:srgbClr val="3C3939"/>
                </a:solidFill>
                <a:latin typeface="Roboto" pitchFamily="34" charset="0"/>
                <a:ea typeface="Roboto" pitchFamily="34" charset="-122"/>
                <a:cs typeface="Roboto" pitchFamily="34" charset="-120"/>
              </a:rPr>
              <a:t>Divers indicateurs de pollution atmosphérique sont présents, essentiels pour évaluer l'impact environnemental.</a:t>
            </a:r>
            <a:endParaRPr lang="en-US" sz="1400" b="1" dirty="0"/>
          </a:p>
        </p:txBody>
      </p:sp>
      <p:sp>
        <p:nvSpPr>
          <p:cNvPr id="28" name="Shape 26"/>
          <p:cNvSpPr/>
          <p:nvPr/>
        </p:nvSpPr>
        <p:spPr>
          <a:xfrm>
            <a:off x="3728442" y="6937891"/>
            <a:ext cx="3448288" cy="1065490"/>
          </a:xfrm>
          <a:prstGeom prst="roundRect">
            <a:avLst>
              <a:gd name="adj" fmla="val 6866"/>
            </a:avLst>
          </a:prstGeom>
          <a:solidFill>
            <a:srgbClr val="FFFFFF">
              <a:alpha val="95000"/>
            </a:srgbClr>
          </a:solidFill>
          <a:ln/>
        </p:spPr>
      </p:sp>
      <p:sp>
        <p:nvSpPr>
          <p:cNvPr id="29" name="Shape 27"/>
          <p:cNvSpPr/>
          <p:nvPr/>
        </p:nvSpPr>
        <p:spPr>
          <a:xfrm>
            <a:off x="3728442" y="6922651"/>
            <a:ext cx="3448288" cy="60960"/>
          </a:xfrm>
          <a:prstGeom prst="roundRect">
            <a:avLst>
              <a:gd name="adj" fmla="val 78139"/>
            </a:avLst>
          </a:prstGeom>
          <a:solidFill>
            <a:srgbClr val="1B1B27"/>
          </a:solidFill>
          <a:ln/>
        </p:spPr>
      </p:sp>
      <p:sp>
        <p:nvSpPr>
          <p:cNvPr id="30" name="Shape 28"/>
          <p:cNvSpPr/>
          <p:nvPr/>
        </p:nvSpPr>
        <p:spPr>
          <a:xfrm>
            <a:off x="3687170" y="6767870"/>
            <a:ext cx="340162" cy="340162"/>
          </a:xfrm>
          <a:prstGeom prst="roundRect">
            <a:avLst>
              <a:gd name="adj" fmla="val 268813"/>
            </a:avLst>
          </a:prstGeom>
          <a:solidFill>
            <a:srgbClr val="1B1B27"/>
          </a:solidFill>
          <a:ln/>
        </p:spPr>
      </p:sp>
      <p:sp>
        <p:nvSpPr>
          <p:cNvPr id="31" name="Text 29"/>
          <p:cNvSpPr/>
          <p:nvPr/>
        </p:nvSpPr>
        <p:spPr>
          <a:xfrm>
            <a:off x="3789207" y="6852880"/>
            <a:ext cx="136088" cy="170021"/>
          </a:xfrm>
          <a:prstGeom prst="rect">
            <a:avLst/>
          </a:prstGeom>
          <a:noFill/>
          <a:ln/>
        </p:spPr>
        <p:txBody>
          <a:bodyPr wrap="none" lIns="0" tIns="0" rIns="0" bIns="0" rtlCol="0" anchor="t"/>
          <a:lstStyle/>
          <a:p>
            <a:pPr marL="0" indent="0" algn="l">
              <a:lnSpc>
                <a:spcPts val="1700"/>
              </a:lnSpc>
              <a:buNone/>
            </a:pPr>
            <a:r>
              <a:rPr lang="en-US" sz="1400" b="1" dirty="0">
                <a:solidFill>
                  <a:srgbClr val="FFFFFF"/>
                </a:solidFill>
                <a:latin typeface="Raleway" pitchFamily="34" charset="0"/>
                <a:ea typeface="Raleway" pitchFamily="34" charset="-122"/>
                <a:cs typeface="Raleway" pitchFamily="34" charset="-120"/>
              </a:rPr>
              <a:t>5</a:t>
            </a:r>
            <a:endParaRPr lang="en-US" sz="1400" b="1" dirty="0"/>
          </a:p>
        </p:txBody>
      </p:sp>
      <p:sp>
        <p:nvSpPr>
          <p:cNvPr id="32" name="Text 30"/>
          <p:cNvSpPr/>
          <p:nvPr/>
        </p:nvSpPr>
        <p:spPr>
          <a:xfrm>
            <a:off x="2261695" y="7221379"/>
            <a:ext cx="1663184" cy="177165"/>
          </a:xfrm>
          <a:prstGeom prst="rect">
            <a:avLst/>
          </a:prstGeom>
          <a:noFill/>
          <a:ln/>
        </p:spPr>
        <p:txBody>
          <a:bodyPr wrap="none" lIns="0" tIns="0" rIns="0" bIns="0" rtlCol="0" anchor="t"/>
          <a:lstStyle/>
          <a:p>
            <a:pPr marL="0" indent="0" algn="l">
              <a:lnSpc>
                <a:spcPts val="1350"/>
              </a:lnSpc>
              <a:buNone/>
            </a:pPr>
            <a:r>
              <a:rPr lang="en-US" sz="1400" b="1" dirty="0">
                <a:solidFill>
                  <a:srgbClr val="3C3939"/>
                </a:solidFill>
                <a:latin typeface="Raleway" pitchFamily="34" charset="0"/>
                <a:ea typeface="Raleway" pitchFamily="34" charset="-122"/>
                <a:cs typeface="Raleway" pitchFamily="34" charset="-120"/>
              </a:rPr>
              <a:t>Informations Temporelles</a:t>
            </a:r>
            <a:endParaRPr lang="en-US" sz="1400" b="1" dirty="0"/>
          </a:p>
        </p:txBody>
      </p:sp>
      <p:sp>
        <p:nvSpPr>
          <p:cNvPr id="33" name="Text 31"/>
          <p:cNvSpPr/>
          <p:nvPr/>
        </p:nvSpPr>
        <p:spPr>
          <a:xfrm>
            <a:off x="3857030" y="7511891"/>
            <a:ext cx="3191113" cy="362903"/>
          </a:xfrm>
          <a:prstGeom prst="rect">
            <a:avLst/>
          </a:prstGeom>
          <a:noFill/>
          <a:ln/>
        </p:spPr>
        <p:txBody>
          <a:bodyPr wrap="square" lIns="0" tIns="0" rIns="0" bIns="0" rtlCol="0" anchor="t"/>
          <a:lstStyle/>
          <a:p>
            <a:pPr marL="0" indent="0" algn="l">
              <a:lnSpc>
                <a:spcPts val="1400"/>
              </a:lnSpc>
              <a:buNone/>
            </a:pPr>
            <a:r>
              <a:rPr lang="en-US" sz="1400" b="1" dirty="0">
                <a:solidFill>
                  <a:srgbClr val="3C3939"/>
                </a:solidFill>
                <a:latin typeface="Roboto" pitchFamily="34" charset="0"/>
                <a:ea typeface="Roboto" pitchFamily="34" charset="-122"/>
                <a:cs typeface="Roboto" pitchFamily="34" charset="-120"/>
              </a:rPr>
              <a:t>Les données incluent des horodatages pour analyser les tendances au fil du temps.</a:t>
            </a:r>
            <a:endParaRPr lang="en-US" sz="1400" b="1" dirty="0"/>
          </a:p>
        </p:txBody>
      </p:sp>
      <p:sp>
        <p:nvSpPr>
          <p:cNvPr id="34" name="Text 32"/>
          <p:cNvSpPr/>
          <p:nvPr/>
        </p:nvSpPr>
        <p:spPr>
          <a:xfrm>
            <a:off x="7461052" y="878681"/>
            <a:ext cx="1830348" cy="177165"/>
          </a:xfrm>
          <a:prstGeom prst="rect">
            <a:avLst/>
          </a:prstGeom>
          <a:noFill/>
          <a:ln/>
        </p:spPr>
        <p:txBody>
          <a:bodyPr wrap="none" lIns="0" tIns="0" rIns="0" bIns="0" rtlCol="0" anchor="t"/>
          <a:lstStyle/>
          <a:p>
            <a:pPr marL="0" indent="0" algn="l">
              <a:lnSpc>
                <a:spcPts val="1350"/>
              </a:lnSpc>
              <a:buNone/>
            </a:pPr>
            <a:r>
              <a:rPr lang="en-US" sz="1400" b="1" dirty="0">
                <a:solidFill>
                  <a:srgbClr val="1B1B27"/>
                </a:solidFill>
                <a:latin typeface="Raleway" pitchFamily="34" charset="0"/>
                <a:ea typeface="Raleway" pitchFamily="34" charset="-122"/>
                <a:cs typeface="Raleway" pitchFamily="34" charset="-120"/>
              </a:rPr>
              <a:t>Problèmes initiaux identifiés</a:t>
            </a:r>
            <a:endParaRPr lang="en-US" sz="1400" b="1" dirty="0"/>
          </a:p>
        </p:txBody>
      </p:sp>
      <p:pic>
        <p:nvPicPr>
          <p:cNvPr id="35" name="Image 0" descr="preencoded.png"/>
          <p:cNvPicPr>
            <a:picLocks noChangeAspect="1"/>
          </p:cNvPicPr>
          <p:nvPr/>
        </p:nvPicPr>
        <p:blipFill>
          <a:blip r:embed="rId3"/>
          <a:stretch>
            <a:fillRect/>
          </a:stretch>
        </p:blipFill>
        <p:spPr>
          <a:xfrm>
            <a:off x="7461052" y="1183362"/>
            <a:ext cx="5010348" cy="3448288"/>
          </a:xfrm>
          <a:prstGeom prst="rect">
            <a:avLst/>
          </a:prstGeom>
        </p:spPr>
      </p:pic>
      <p:sp>
        <p:nvSpPr>
          <p:cNvPr id="36" name="Text 33"/>
          <p:cNvSpPr/>
          <p:nvPr/>
        </p:nvSpPr>
        <p:spPr>
          <a:xfrm>
            <a:off x="7461052" y="4759166"/>
            <a:ext cx="3448288" cy="181451"/>
          </a:xfrm>
          <a:prstGeom prst="rect">
            <a:avLst/>
          </a:prstGeom>
          <a:noFill/>
          <a:ln/>
        </p:spPr>
        <p:txBody>
          <a:bodyPr wrap="none" lIns="0" tIns="0" rIns="0" bIns="0" rtlCol="0" anchor="t"/>
          <a:lstStyle/>
          <a:p>
            <a:pPr marL="342900" indent="-342900" algn="l">
              <a:lnSpc>
                <a:spcPts val="1400"/>
              </a:lnSpc>
              <a:buSzPct val="100000"/>
              <a:buChar char="•"/>
            </a:pPr>
            <a:r>
              <a:rPr lang="en-US" sz="1400" b="1" dirty="0">
                <a:solidFill>
                  <a:srgbClr val="3C3939"/>
                </a:solidFill>
                <a:latin typeface="Roboto" pitchFamily="34" charset="0"/>
                <a:ea typeface="Roboto" pitchFamily="34" charset="-122"/>
                <a:cs typeface="Roboto" pitchFamily="34" charset="-120"/>
              </a:rPr>
              <a:t>Données brutes, nécessitant un traitement approfondi.</a:t>
            </a:r>
            <a:endParaRPr lang="en-US" sz="1400" b="1" dirty="0"/>
          </a:p>
        </p:txBody>
      </p:sp>
      <p:sp>
        <p:nvSpPr>
          <p:cNvPr id="37" name="Text 34"/>
          <p:cNvSpPr/>
          <p:nvPr/>
        </p:nvSpPr>
        <p:spPr>
          <a:xfrm>
            <a:off x="7461052" y="4980265"/>
            <a:ext cx="3448288" cy="362903"/>
          </a:xfrm>
          <a:prstGeom prst="rect">
            <a:avLst/>
          </a:prstGeom>
          <a:noFill/>
          <a:ln/>
        </p:spPr>
        <p:txBody>
          <a:bodyPr wrap="square" lIns="0" tIns="0" rIns="0" bIns="0" rtlCol="0" anchor="t"/>
          <a:lstStyle/>
          <a:p>
            <a:pPr marL="342900" indent="-342900" algn="l">
              <a:lnSpc>
                <a:spcPts val="1400"/>
              </a:lnSpc>
              <a:buSzPct val="100000"/>
              <a:buChar char="•"/>
            </a:pPr>
            <a:r>
              <a:rPr lang="en-US" sz="1400" b="1" dirty="0">
                <a:solidFill>
                  <a:srgbClr val="3C3939"/>
                </a:solidFill>
                <a:latin typeface="Roboto" pitchFamily="34" charset="0"/>
                <a:ea typeface="Roboto" pitchFamily="34" charset="-122"/>
                <a:cs typeface="Roboto" pitchFamily="34" charset="-120"/>
              </a:rPr>
              <a:t>Incohérences de nommage, compliquant l'intégration des données.</a:t>
            </a:r>
            <a:endParaRPr lang="en-US" sz="1400" b="1" dirty="0"/>
          </a:p>
        </p:txBody>
      </p:sp>
      <p:sp>
        <p:nvSpPr>
          <p:cNvPr id="38" name="Text 35"/>
          <p:cNvSpPr/>
          <p:nvPr/>
        </p:nvSpPr>
        <p:spPr>
          <a:xfrm>
            <a:off x="7461052" y="5382816"/>
            <a:ext cx="3448288" cy="181451"/>
          </a:xfrm>
          <a:prstGeom prst="rect">
            <a:avLst/>
          </a:prstGeom>
          <a:noFill/>
          <a:ln/>
        </p:spPr>
        <p:txBody>
          <a:bodyPr wrap="none" lIns="0" tIns="0" rIns="0" bIns="0" rtlCol="0" anchor="t"/>
          <a:lstStyle/>
          <a:p>
            <a:pPr marL="342900" indent="-342900" algn="l">
              <a:lnSpc>
                <a:spcPts val="1400"/>
              </a:lnSpc>
              <a:buSzPct val="100000"/>
              <a:buChar char="•"/>
            </a:pPr>
            <a:r>
              <a:rPr lang="en-US" sz="1400" b="1" dirty="0">
                <a:solidFill>
                  <a:srgbClr val="3C3939"/>
                </a:solidFill>
                <a:latin typeface="Roboto" pitchFamily="34" charset="0"/>
                <a:ea typeface="Roboto" pitchFamily="34" charset="-122"/>
                <a:cs typeface="Roboto" pitchFamily="34" charset="-120"/>
              </a:rPr>
              <a:t>Valeurs manquantes, pouvant biaiser les analyses si non gérées.</a:t>
            </a:r>
            <a:endParaRPr lang="en-US" sz="1400" b="1" dirty="0"/>
          </a:p>
        </p:txBody>
      </p:sp>
    </p:spTree>
  </p:cSld>
  <p:clrMapOvr>
    <a:masterClrMapping/>
  </p:clrMapOvr>
  <mc:AlternateContent xmlns:mc="http://schemas.openxmlformats.org/markup-compatibility/2006" xmlns:p14="http://schemas.microsoft.com/office/powerpoint/2010/main">
    <mc:Choice Requires="p14">
      <p:transition spd="slow" p14:dur="2000">
        <p14:switch dir="r"/>
      </p:transition>
    </mc:Choice>
    <mc:Fallback xmlns="">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1012984"/>
            <a:ext cx="8292465" cy="566976"/>
          </a:xfrm>
          <a:prstGeom prst="rect">
            <a:avLst/>
          </a:prstGeom>
          <a:noFill/>
          <a:ln/>
        </p:spPr>
        <p:txBody>
          <a:bodyPr wrap="none" lIns="0" tIns="0" rIns="0" bIns="0" rtlCol="0" anchor="t"/>
          <a:lstStyle/>
          <a:p>
            <a:pPr marL="0" indent="0" algn="l">
              <a:lnSpc>
                <a:spcPts val="4450"/>
              </a:lnSpc>
              <a:buNone/>
            </a:pPr>
            <a:r>
              <a:rPr lang="en-US" sz="3550" b="1" dirty="0">
                <a:solidFill>
                  <a:srgbClr val="1B1B27"/>
                </a:solidFill>
                <a:latin typeface="Raleway" pitchFamily="34" charset="0"/>
                <a:ea typeface="Raleway" pitchFamily="34" charset="-122"/>
                <a:cs typeface="Raleway" pitchFamily="34" charset="-120"/>
              </a:rPr>
              <a:t>Pipeline de Données (Data Engineering)</a:t>
            </a:r>
            <a:endParaRPr lang="en-US" sz="3550" b="1" dirty="0"/>
          </a:p>
        </p:txBody>
      </p:sp>
      <p:sp>
        <p:nvSpPr>
          <p:cNvPr id="3" name="Text 1"/>
          <p:cNvSpPr/>
          <p:nvPr/>
        </p:nvSpPr>
        <p:spPr>
          <a:xfrm>
            <a:off x="793790" y="2033588"/>
            <a:ext cx="13042821" cy="362903"/>
          </a:xfrm>
          <a:prstGeom prst="rect">
            <a:avLst/>
          </a:prstGeom>
          <a:noFill/>
          <a:ln/>
        </p:spPr>
        <p:txBody>
          <a:bodyPr wrap="none" lIns="0" tIns="0" rIns="0" bIns="0" rtlCol="0" anchor="t"/>
          <a:lstStyle/>
          <a:p>
            <a:pPr marL="0" indent="0" algn="l">
              <a:lnSpc>
                <a:spcPts val="2850"/>
              </a:lnSpc>
              <a:buNone/>
            </a:pPr>
            <a:r>
              <a:rPr lang="en-US" sz="1750" b="1" dirty="0">
                <a:solidFill>
                  <a:srgbClr val="3C3939"/>
                </a:solidFill>
                <a:latin typeface="Roboto" pitchFamily="34" charset="0"/>
                <a:ea typeface="Roboto" pitchFamily="34" charset="-122"/>
                <a:cs typeface="Roboto" pitchFamily="34" charset="-120"/>
              </a:rPr>
              <a:t>Cett étape est cruciale pour transformer les données brutes en informations exploitables.</a:t>
            </a:r>
            <a:endParaRPr lang="en-US" sz="1750" b="1" dirty="0"/>
          </a:p>
        </p:txBody>
      </p:sp>
      <p:sp>
        <p:nvSpPr>
          <p:cNvPr id="4" name="Text 2"/>
          <p:cNvSpPr/>
          <p:nvPr/>
        </p:nvSpPr>
        <p:spPr>
          <a:xfrm>
            <a:off x="1719263" y="3099673"/>
            <a:ext cx="2973229" cy="354330"/>
          </a:xfrm>
          <a:prstGeom prst="rect">
            <a:avLst/>
          </a:prstGeom>
          <a:noFill/>
          <a:ln/>
        </p:spPr>
        <p:txBody>
          <a:bodyPr wrap="none" lIns="0" tIns="0" rIns="0" bIns="0" rtlCol="0" anchor="t"/>
          <a:lstStyle/>
          <a:p>
            <a:pPr marL="0" indent="0" algn="r">
              <a:lnSpc>
                <a:spcPts val="2750"/>
              </a:lnSpc>
              <a:buNone/>
            </a:pPr>
            <a:r>
              <a:rPr lang="en-US" sz="2200" b="1" dirty="0">
                <a:solidFill>
                  <a:srgbClr val="3C3939"/>
                </a:solidFill>
                <a:latin typeface="Raleway" pitchFamily="34" charset="0"/>
                <a:ea typeface="Raleway" pitchFamily="34" charset="-122"/>
                <a:cs typeface="Raleway" pitchFamily="34" charset="-120"/>
              </a:rPr>
              <a:t>Ingestion des données</a:t>
            </a:r>
            <a:endParaRPr lang="en-US" sz="2200" b="1" dirty="0"/>
          </a:p>
        </p:txBody>
      </p:sp>
      <p:sp>
        <p:nvSpPr>
          <p:cNvPr id="5" name="Text 3"/>
          <p:cNvSpPr/>
          <p:nvPr/>
        </p:nvSpPr>
        <p:spPr>
          <a:xfrm>
            <a:off x="793790" y="3590092"/>
            <a:ext cx="3898702" cy="725805"/>
          </a:xfrm>
          <a:prstGeom prst="rect">
            <a:avLst/>
          </a:prstGeom>
          <a:noFill/>
          <a:ln/>
        </p:spPr>
        <p:txBody>
          <a:bodyPr wrap="square" lIns="0" tIns="0" rIns="0" bIns="0" rtlCol="0" anchor="t"/>
          <a:lstStyle/>
          <a:p>
            <a:pPr marL="0" indent="0" algn="r">
              <a:lnSpc>
                <a:spcPts val="2850"/>
              </a:lnSpc>
              <a:buNone/>
            </a:pPr>
            <a:r>
              <a:rPr lang="en-US" sz="1750" b="1" dirty="0">
                <a:solidFill>
                  <a:srgbClr val="3C3939"/>
                </a:solidFill>
                <a:latin typeface="Roboto" pitchFamily="34" charset="0"/>
                <a:ea typeface="Roboto" pitchFamily="34" charset="-122"/>
                <a:cs typeface="Roboto" pitchFamily="34" charset="-120"/>
              </a:rPr>
              <a:t>Chargement des données brutes depuis le fichier Excel source.</a:t>
            </a:r>
            <a:endParaRPr lang="en-US" sz="1750" b="1" dirty="0"/>
          </a:p>
        </p:txBody>
      </p:sp>
      <p:pic>
        <p:nvPicPr>
          <p:cNvPr id="6" name="Image 0" descr="preencoded.png"/>
          <p:cNvPicPr>
            <a:picLocks noChangeAspect="1"/>
          </p:cNvPicPr>
          <p:nvPr/>
        </p:nvPicPr>
        <p:blipFill>
          <a:blip r:embed="rId3"/>
          <a:stretch>
            <a:fillRect/>
          </a:stretch>
        </p:blipFill>
        <p:spPr>
          <a:xfrm>
            <a:off x="5032653" y="2651641"/>
            <a:ext cx="4564975" cy="4564975"/>
          </a:xfrm>
          <a:prstGeom prst="rect">
            <a:avLst/>
          </a:prstGeom>
        </p:spPr>
      </p:pic>
      <p:sp>
        <p:nvSpPr>
          <p:cNvPr id="8" name="Text 4"/>
          <p:cNvSpPr/>
          <p:nvPr/>
        </p:nvSpPr>
        <p:spPr>
          <a:xfrm>
            <a:off x="9937790" y="3099673"/>
            <a:ext cx="3146346" cy="354330"/>
          </a:xfrm>
          <a:prstGeom prst="rect">
            <a:avLst/>
          </a:prstGeom>
          <a:noFill/>
          <a:ln/>
        </p:spPr>
        <p:txBody>
          <a:bodyPr wrap="none" lIns="0" tIns="0" rIns="0" bIns="0" rtlCol="0" anchor="t"/>
          <a:lstStyle/>
          <a:p>
            <a:pPr marL="0" indent="0" algn="l">
              <a:lnSpc>
                <a:spcPts val="2750"/>
              </a:lnSpc>
              <a:buNone/>
            </a:pPr>
            <a:r>
              <a:rPr lang="en-US" sz="2200" b="1" dirty="0" err="1" smtClean="0">
                <a:solidFill>
                  <a:srgbClr val="3C3939"/>
                </a:solidFill>
                <a:latin typeface="Raleway" pitchFamily="34" charset="0"/>
                <a:ea typeface="Raleway" pitchFamily="34" charset="-122"/>
                <a:cs typeface="Raleway" pitchFamily="34" charset="-120"/>
              </a:rPr>
              <a:t>Nettoyage</a:t>
            </a:r>
            <a:r>
              <a:rPr lang="en-US" sz="2200" b="1" dirty="0" smtClean="0">
                <a:solidFill>
                  <a:srgbClr val="3C3939"/>
                </a:solidFill>
                <a:latin typeface="Raleway" pitchFamily="34" charset="0"/>
                <a:ea typeface="Raleway" pitchFamily="34" charset="-122"/>
                <a:cs typeface="Raleway" pitchFamily="34" charset="-120"/>
              </a:rPr>
              <a:t> </a:t>
            </a:r>
            <a:r>
              <a:rPr lang="en-US" sz="2200" b="1" dirty="0">
                <a:solidFill>
                  <a:srgbClr val="3C3939"/>
                </a:solidFill>
                <a:latin typeface="Raleway" pitchFamily="34" charset="0"/>
                <a:ea typeface="Raleway" pitchFamily="34" charset="-122"/>
                <a:cs typeface="Raleway" pitchFamily="34" charset="-120"/>
              </a:rPr>
              <a:t>des données</a:t>
            </a:r>
            <a:endParaRPr lang="en-US" sz="2200" b="1" dirty="0"/>
          </a:p>
        </p:txBody>
      </p:sp>
      <p:sp>
        <p:nvSpPr>
          <p:cNvPr id="9" name="Text 5"/>
          <p:cNvSpPr/>
          <p:nvPr/>
        </p:nvSpPr>
        <p:spPr>
          <a:xfrm>
            <a:off x="9937790" y="3590092"/>
            <a:ext cx="3898821" cy="725805"/>
          </a:xfrm>
          <a:prstGeom prst="rect">
            <a:avLst/>
          </a:prstGeom>
          <a:noFill/>
          <a:ln/>
        </p:spPr>
        <p:txBody>
          <a:bodyPr wrap="square" lIns="0" tIns="0" rIns="0" bIns="0" rtlCol="0" anchor="t"/>
          <a:lstStyle/>
          <a:p>
            <a:pPr marL="0" indent="0" algn="l">
              <a:lnSpc>
                <a:spcPts val="2850"/>
              </a:lnSpc>
              <a:buNone/>
            </a:pPr>
            <a:r>
              <a:rPr lang="en-US" sz="1750" b="1" dirty="0">
                <a:solidFill>
                  <a:srgbClr val="3C3939"/>
                </a:solidFill>
                <a:latin typeface="Roboto" pitchFamily="34" charset="0"/>
                <a:ea typeface="Roboto" pitchFamily="34" charset="-122"/>
                <a:cs typeface="Roboto" pitchFamily="34" charset="-120"/>
              </a:rPr>
              <a:t>Gestion des valeurs manquantes et normalisation des incohérences.</a:t>
            </a:r>
            <a:endParaRPr lang="en-US" sz="1750" b="1" dirty="0"/>
          </a:p>
        </p:txBody>
      </p:sp>
      <p:pic>
        <p:nvPicPr>
          <p:cNvPr id="10" name="Image 2" descr="preencoded.png"/>
          <p:cNvPicPr>
            <a:picLocks noChangeAspect="1"/>
          </p:cNvPicPr>
          <p:nvPr/>
        </p:nvPicPr>
        <p:blipFill>
          <a:blip r:embed="rId4"/>
          <a:stretch>
            <a:fillRect/>
          </a:stretch>
        </p:blipFill>
        <p:spPr>
          <a:xfrm>
            <a:off x="5032653" y="2651641"/>
            <a:ext cx="4564975" cy="4564975"/>
          </a:xfrm>
          <a:prstGeom prst="rect">
            <a:avLst/>
          </a:prstGeom>
        </p:spPr>
      </p:pic>
      <p:sp>
        <p:nvSpPr>
          <p:cNvPr id="12" name="Text 6"/>
          <p:cNvSpPr/>
          <p:nvPr/>
        </p:nvSpPr>
        <p:spPr>
          <a:xfrm>
            <a:off x="9937790" y="5552242"/>
            <a:ext cx="3732848" cy="354330"/>
          </a:xfrm>
          <a:prstGeom prst="rect">
            <a:avLst/>
          </a:prstGeom>
          <a:noFill/>
          <a:ln/>
        </p:spPr>
        <p:txBody>
          <a:bodyPr wrap="none" lIns="0" tIns="0" rIns="0" bIns="0" rtlCol="0" anchor="t"/>
          <a:lstStyle/>
          <a:p>
            <a:pPr marL="0" indent="0" algn="l">
              <a:lnSpc>
                <a:spcPts val="2750"/>
              </a:lnSpc>
              <a:buNone/>
            </a:pPr>
            <a:r>
              <a:rPr lang="en-US" sz="2200" b="1" dirty="0">
                <a:solidFill>
                  <a:srgbClr val="3C3939"/>
                </a:solidFill>
                <a:latin typeface="Raleway" pitchFamily="34" charset="0"/>
                <a:ea typeface="Raleway" pitchFamily="34" charset="-122"/>
                <a:cs typeface="Raleway" pitchFamily="34" charset="-120"/>
              </a:rPr>
              <a:t>Transformation des données</a:t>
            </a:r>
            <a:endParaRPr lang="en-US" sz="2200" b="1" dirty="0"/>
          </a:p>
        </p:txBody>
      </p:sp>
      <p:sp>
        <p:nvSpPr>
          <p:cNvPr id="13" name="Text 7"/>
          <p:cNvSpPr/>
          <p:nvPr/>
        </p:nvSpPr>
        <p:spPr>
          <a:xfrm>
            <a:off x="9937790" y="6042660"/>
            <a:ext cx="3898821" cy="725805"/>
          </a:xfrm>
          <a:prstGeom prst="rect">
            <a:avLst/>
          </a:prstGeom>
          <a:noFill/>
          <a:ln/>
        </p:spPr>
        <p:txBody>
          <a:bodyPr wrap="square" lIns="0" tIns="0" rIns="0" bIns="0" rtlCol="0" anchor="t"/>
          <a:lstStyle/>
          <a:p>
            <a:pPr marL="0" indent="0" algn="l">
              <a:lnSpc>
                <a:spcPts val="2850"/>
              </a:lnSpc>
              <a:buNone/>
            </a:pPr>
            <a:r>
              <a:rPr lang="en-US" sz="1750" b="1" dirty="0">
                <a:solidFill>
                  <a:srgbClr val="3C3939"/>
                </a:solidFill>
                <a:latin typeface="Roboto" pitchFamily="34" charset="0"/>
                <a:ea typeface="Roboto" pitchFamily="34" charset="-122"/>
                <a:cs typeface="Roboto" pitchFamily="34" charset="-120"/>
              </a:rPr>
              <a:t>Création de variables </a:t>
            </a:r>
            <a:r>
              <a:rPr lang="en-US" sz="1750" b="1" dirty="0" err="1">
                <a:solidFill>
                  <a:srgbClr val="3C3939"/>
                </a:solidFill>
                <a:latin typeface="Roboto" pitchFamily="34" charset="0"/>
                <a:ea typeface="Roboto" pitchFamily="34" charset="-122"/>
                <a:cs typeface="Roboto" pitchFamily="34" charset="-120"/>
              </a:rPr>
              <a:t>temporelles</a:t>
            </a:r>
            <a:r>
              <a:rPr lang="en-US" sz="1750" b="1" dirty="0">
                <a:solidFill>
                  <a:srgbClr val="3C3939"/>
                </a:solidFill>
                <a:latin typeface="Roboto" pitchFamily="34" charset="0"/>
                <a:ea typeface="Roboto" pitchFamily="34" charset="-122"/>
                <a:cs typeface="Roboto" pitchFamily="34" charset="-120"/>
              </a:rPr>
              <a:t> et agrégations pertinentes.</a:t>
            </a:r>
            <a:endParaRPr lang="en-US" sz="1750" b="1" dirty="0"/>
          </a:p>
        </p:txBody>
      </p:sp>
      <p:pic>
        <p:nvPicPr>
          <p:cNvPr id="14" name="Image 4" descr="preencoded.png"/>
          <p:cNvPicPr>
            <a:picLocks noChangeAspect="1"/>
          </p:cNvPicPr>
          <p:nvPr/>
        </p:nvPicPr>
        <p:blipFill>
          <a:blip r:embed="rId5"/>
          <a:stretch>
            <a:fillRect/>
          </a:stretch>
        </p:blipFill>
        <p:spPr>
          <a:xfrm>
            <a:off x="5032653" y="2651641"/>
            <a:ext cx="4564975" cy="4564975"/>
          </a:xfrm>
          <a:prstGeom prst="rect">
            <a:avLst/>
          </a:prstGeom>
        </p:spPr>
      </p:pic>
      <p:sp>
        <p:nvSpPr>
          <p:cNvPr id="16" name="Text 8"/>
          <p:cNvSpPr/>
          <p:nvPr/>
        </p:nvSpPr>
        <p:spPr>
          <a:xfrm>
            <a:off x="1857256" y="5552242"/>
            <a:ext cx="2835235" cy="354330"/>
          </a:xfrm>
          <a:prstGeom prst="rect">
            <a:avLst/>
          </a:prstGeom>
          <a:noFill/>
          <a:ln/>
        </p:spPr>
        <p:txBody>
          <a:bodyPr wrap="none" lIns="0" tIns="0" rIns="0" bIns="0" rtlCol="0" anchor="t"/>
          <a:lstStyle/>
          <a:p>
            <a:pPr marL="0" indent="0" algn="r">
              <a:lnSpc>
                <a:spcPts val="2750"/>
              </a:lnSpc>
              <a:buNone/>
            </a:pPr>
            <a:r>
              <a:rPr lang="en-US" sz="2200" b="1" dirty="0" err="1" smtClean="0">
                <a:solidFill>
                  <a:srgbClr val="3C3939"/>
                </a:solidFill>
                <a:latin typeface="Raleway" pitchFamily="34" charset="0"/>
              </a:rPr>
              <a:t>Chargement</a:t>
            </a:r>
            <a:endParaRPr lang="en-US" sz="2200" b="1" dirty="0"/>
          </a:p>
        </p:txBody>
      </p:sp>
      <p:sp>
        <p:nvSpPr>
          <p:cNvPr id="17" name="Text 9"/>
          <p:cNvSpPr/>
          <p:nvPr/>
        </p:nvSpPr>
        <p:spPr>
          <a:xfrm>
            <a:off x="793790" y="6042660"/>
            <a:ext cx="3898702" cy="725805"/>
          </a:xfrm>
          <a:prstGeom prst="rect">
            <a:avLst/>
          </a:prstGeom>
          <a:noFill/>
          <a:ln/>
        </p:spPr>
        <p:txBody>
          <a:bodyPr wrap="square" lIns="0" tIns="0" rIns="0" bIns="0" rtlCol="0" anchor="t"/>
          <a:lstStyle/>
          <a:p>
            <a:pPr marL="0" indent="0" algn="r">
              <a:lnSpc>
                <a:spcPts val="2850"/>
              </a:lnSpc>
              <a:buNone/>
            </a:pPr>
            <a:r>
              <a:rPr lang="en-US" sz="1750" b="1" dirty="0">
                <a:solidFill>
                  <a:srgbClr val="3C3939"/>
                </a:solidFill>
                <a:latin typeface="Roboto" pitchFamily="34" charset="0"/>
                <a:ea typeface="Roboto" pitchFamily="34" charset="-122"/>
                <a:cs typeface="Roboto" pitchFamily="34" charset="-120"/>
              </a:rPr>
              <a:t>Sauvegarde des données nettoyées et transformées au format CSV.</a:t>
            </a:r>
            <a:endParaRPr lang="en-US" sz="1750" b="1" dirty="0"/>
          </a:p>
        </p:txBody>
      </p:sp>
      <p:pic>
        <p:nvPicPr>
          <p:cNvPr id="18" name="Image 6" descr="preencoded.png"/>
          <p:cNvPicPr>
            <a:picLocks noChangeAspect="1"/>
          </p:cNvPicPr>
          <p:nvPr/>
        </p:nvPicPr>
        <p:blipFill>
          <a:blip r:embed="rId6"/>
          <a:stretch>
            <a:fillRect/>
          </a:stretch>
        </p:blipFill>
        <p:spPr>
          <a:xfrm>
            <a:off x="5032653" y="2640622"/>
            <a:ext cx="4564975" cy="4564975"/>
          </a:xfrm>
          <a:prstGeom prst="rect">
            <a:avLst/>
          </a:prstGeom>
        </p:spPr>
      </p:pic>
      <p:sp>
        <p:nvSpPr>
          <p:cNvPr id="21" name="AutoShape 4" descr="Image search result"/>
          <p:cNvSpPr>
            <a:spLocks noChangeAspect="1" noChangeArrowheads="1"/>
          </p:cNvSpPr>
          <p:nvPr/>
        </p:nvSpPr>
        <p:spPr bwMode="auto">
          <a:xfrm>
            <a:off x="155575" y="-155482"/>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b="1" dirty="0"/>
          </a:p>
        </p:txBody>
      </p:sp>
      <p:sp>
        <p:nvSpPr>
          <p:cNvPr id="22" name="Ellipse 21"/>
          <p:cNvSpPr/>
          <p:nvPr/>
        </p:nvSpPr>
        <p:spPr>
          <a:xfrm rot="10800000" flipH="1" flipV="1">
            <a:off x="5956297" y="3454001"/>
            <a:ext cx="673099" cy="67349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endParaRPr lang="fr-FR" sz="2400" b="1" dirty="0" smtClean="0">
              <a:latin typeface="Algerian" panose="04020705040A02060702" pitchFamily="82" charset="0"/>
            </a:endParaRPr>
          </a:p>
          <a:p>
            <a:r>
              <a:rPr lang="fr-FR" sz="2400" b="1" dirty="0">
                <a:latin typeface="Algerian" panose="04020705040A02060702" pitchFamily="82" charset="0"/>
              </a:rPr>
              <a:t> </a:t>
            </a:r>
            <a:r>
              <a:rPr lang="fr-FR" sz="2400" b="1" dirty="0" smtClean="0">
                <a:latin typeface="Algerian" panose="04020705040A02060702" pitchFamily="82" charset="0"/>
              </a:rPr>
              <a:t>1</a:t>
            </a:r>
          </a:p>
          <a:p>
            <a:endParaRPr lang="fr-FR" sz="2400" b="1" dirty="0">
              <a:latin typeface="Algerian" panose="04020705040A02060702" pitchFamily="82" charset="0"/>
            </a:endParaRPr>
          </a:p>
        </p:txBody>
      </p:sp>
      <p:sp>
        <p:nvSpPr>
          <p:cNvPr id="25" name="Ellipse 24"/>
          <p:cNvSpPr/>
          <p:nvPr/>
        </p:nvSpPr>
        <p:spPr>
          <a:xfrm rot="10800000" flipH="1" flipV="1">
            <a:off x="8166097" y="3606401"/>
            <a:ext cx="673099" cy="67349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endParaRPr lang="fr-FR" sz="2400" b="1" dirty="0" smtClean="0">
              <a:latin typeface="Algerian" panose="04020705040A02060702" pitchFamily="82" charset="0"/>
            </a:endParaRPr>
          </a:p>
          <a:p>
            <a:r>
              <a:rPr lang="fr-FR" sz="2400" b="1" dirty="0">
                <a:latin typeface="Algerian" panose="04020705040A02060702" pitchFamily="82" charset="0"/>
              </a:rPr>
              <a:t> 2</a:t>
            </a:r>
            <a:endParaRPr lang="fr-FR" sz="2400" b="1" dirty="0" smtClean="0">
              <a:latin typeface="Algerian" panose="04020705040A02060702" pitchFamily="82" charset="0"/>
            </a:endParaRPr>
          </a:p>
          <a:p>
            <a:endParaRPr lang="fr-FR" sz="2400" b="1" dirty="0">
              <a:latin typeface="Algerian" panose="04020705040A02060702" pitchFamily="82" charset="0"/>
            </a:endParaRPr>
          </a:p>
        </p:txBody>
      </p:sp>
      <p:sp>
        <p:nvSpPr>
          <p:cNvPr id="26" name="Ellipse 25"/>
          <p:cNvSpPr/>
          <p:nvPr/>
        </p:nvSpPr>
        <p:spPr>
          <a:xfrm rot="10800000" flipH="1" flipV="1">
            <a:off x="7899397" y="5676501"/>
            <a:ext cx="673099" cy="67349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endParaRPr lang="fr-FR" sz="2400" b="1" dirty="0" smtClean="0">
              <a:latin typeface="Algerian" panose="04020705040A02060702" pitchFamily="82" charset="0"/>
            </a:endParaRPr>
          </a:p>
          <a:p>
            <a:r>
              <a:rPr lang="fr-FR" sz="2400" b="1" dirty="0">
                <a:latin typeface="Algerian" panose="04020705040A02060702" pitchFamily="82" charset="0"/>
              </a:rPr>
              <a:t> 3</a:t>
            </a:r>
            <a:endParaRPr lang="fr-FR" sz="2400" b="1" dirty="0" smtClean="0">
              <a:latin typeface="Algerian" panose="04020705040A02060702" pitchFamily="82" charset="0"/>
            </a:endParaRPr>
          </a:p>
          <a:p>
            <a:endParaRPr lang="fr-FR" sz="2400" b="1" dirty="0">
              <a:latin typeface="Algerian" panose="04020705040A02060702" pitchFamily="82" charset="0"/>
            </a:endParaRPr>
          </a:p>
        </p:txBody>
      </p:sp>
      <p:sp>
        <p:nvSpPr>
          <p:cNvPr id="27" name="Ellipse 26"/>
          <p:cNvSpPr/>
          <p:nvPr/>
        </p:nvSpPr>
        <p:spPr>
          <a:xfrm rot="10800000" flipH="1" flipV="1">
            <a:off x="5714997" y="5473301"/>
            <a:ext cx="673099" cy="67349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endParaRPr lang="fr-FR" sz="2400" b="1" dirty="0" smtClean="0">
              <a:latin typeface="Algerian" panose="04020705040A02060702" pitchFamily="82" charset="0"/>
            </a:endParaRPr>
          </a:p>
          <a:p>
            <a:r>
              <a:rPr lang="fr-FR" sz="2400" b="1" dirty="0">
                <a:latin typeface="Algerian" panose="04020705040A02060702" pitchFamily="82" charset="0"/>
              </a:rPr>
              <a:t> 4</a:t>
            </a:r>
            <a:endParaRPr lang="fr-FR" sz="2400" b="1" dirty="0" smtClean="0">
              <a:latin typeface="Algerian" panose="04020705040A02060702" pitchFamily="82" charset="0"/>
            </a:endParaRPr>
          </a:p>
          <a:p>
            <a:endParaRPr lang="fr-FR" sz="2400" b="1" dirty="0">
              <a:latin typeface="Algerian" panose="04020705040A02060702" pitchFamily="82" charset="0"/>
            </a:endParaRPr>
          </a:p>
        </p:txBody>
      </p:sp>
      <p:pic>
        <p:nvPicPr>
          <p:cNvPr id="7" name="Image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52740" y="4300326"/>
            <a:ext cx="4487282" cy="493790"/>
          </a:xfrm>
          <a:prstGeom prst="rect">
            <a:avLst/>
          </a:prstGeom>
        </p:spPr>
      </p:pic>
      <p:pic>
        <p:nvPicPr>
          <p:cNvPr id="11" name="Image 1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937789" y="4368553"/>
            <a:ext cx="4196852" cy="704948"/>
          </a:xfrm>
          <a:prstGeom prst="rect">
            <a:avLst/>
          </a:prstGeom>
        </p:spPr>
      </p:pic>
      <p:pic>
        <p:nvPicPr>
          <p:cNvPr id="15" name="Image 14"/>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717960" y="6821122"/>
            <a:ext cx="4338479" cy="812213"/>
          </a:xfrm>
          <a:prstGeom prst="rect">
            <a:avLst/>
          </a:prstGeom>
        </p:spPr>
      </p:pic>
      <p:pic>
        <p:nvPicPr>
          <p:cNvPr id="19" name="Image 18"/>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60467" y="6812986"/>
            <a:ext cx="4536529" cy="895674"/>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p14:flip dir="r"/>
      </p:transition>
    </mc:Choice>
    <mc:Fallback xmlns="">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1839818" y="583895"/>
            <a:ext cx="11965718" cy="918486"/>
          </a:xfrm>
        </p:spPr>
        <p:txBody>
          <a:bodyPr>
            <a:normAutofit/>
          </a:bodyPr>
          <a:lstStyle/>
          <a:p>
            <a:r>
              <a:rPr lang="fr-FR" sz="3600" b="1" dirty="0" smtClean="0"/>
              <a:t>Présentation de la base de données</a:t>
            </a:r>
            <a:endParaRPr lang="fr-FR" sz="3600" b="1" dirty="0"/>
          </a:p>
        </p:txBody>
      </p:sp>
      <p:sp>
        <p:nvSpPr>
          <p:cNvPr id="5" name="Rectangle 1"/>
          <p:cNvSpPr>
            <a:spLocks noGrp="1" noChangeArrowheads="1"/>
          </p:cNvSpPr>
          <p:nvPr>
            <p:ph type="subTitle" idx="1"/>
          </p:nvPr>
        </p:nvSpPr>
        <p:spPr bwMode="auto">
          <a:xfrm>
            <a:off x="2049137" y="1783724"/>
            <a:ext cx="10674292"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defTabSz="914400" eaLnBrk="0" fontAlgn="base" hangingPunct="0">
              <a:spcBef>
                <a:spcPct val="0"/>
              </a:spcBef>
              <a:spcAft>
                <a:spcPct val="0"/>
              </a:spcAft>
              <a:buClrTx/>
            </a:pPr>
            <a:r>
              <a:rPr lang="fr-FR" altLang="fr-FR" sz="1800" b="1" dirty="0">
                <a:solidFill>
                  <a:schemeClr val="tx1"/>
                </a:solidFill>
                <a:latin typeface="Arial" panose="020B0604020202020204" pitchFamily="34" charset="0"/>
              </a:rPr>
              <a:t>Source des données</a:t>
            </a:r>
            <a:endParaRPr lang="fr-FR" altLang="fr-FR" sz="1800" dirty="0">
              <a:solidFill>
                <a:schemeClr val="tx1"/>
              </a:solidFill>
              <a:latin typeface="Arial" panose="020B0604020202020204" pitchFamily="34" charset="0"/>
            </a:endParaRPr>
          </a:p>
          <a:p>
            <a:pPr lvl="0" defTabSz="914400" eaLnBrk="0" fontAlgn="base" hangingPunct="0">
              <a:spcBef>
                <a:spcPct val="0"/>
              </a:spcBef>
              <a:spcAft>
                <a:spcPct val="0"/>
              </a:spcAft>
              <a:buClrTx/>
              <a:buFontTx/>
              <a:buChar char="•"/>
            </a:pPr>
            <a:r>
              <a:rPr lang="fr-FR" altLang="fr-FR" sz="1800" dirty="0" smtClean="0">
                <a:solidFill>
                  <a:schemeClr val="tx1"/>
                </a:solidFill>
                <a:latin typeface="Arial Unicode MS" panose="020B0604020202020204" pitchFamily="34" charset="-128"/>
              </a:rPr>
              <a:t>mobility_urban_pollution_300.xlsx</a:t>
            </a:r>
            <a:endParaRPr kumimoji="0" lang="fr-FR" altLang="fr-FR" sz="1800" b="0"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1" i="0" u="none" strike="noStrike" cap="none" normalizeH="0" baseline="0" dirty="0" smtClean="0">
                <a:ln>
                  <a:noFill/>
                </a:ln>
                <a:solidFill>
                  <a:schemeClr val="tx1"/>
                </a:solidFill>
                <a:effectLst/>
                <a:latin typeface="Arial" panose="020B0604020202020204" pitchFamily="34" charset="0"/>
              </a:rPr>
              <a:t>Description</a:t>
            </a:r>
            <a:r>
              <a:rPr kumimoji="0" lang="fr-FR" altLang="fr-FR" sz="1800" b="0" i="0" u="none" strike="noStrike" cap="none" normalizeH="0" baseline="0" dirty="0" smtClean="0">
                <a:ln>
                  <a:noFill/>
                </a:ln>
                <a:solidFill>
                  <a:schemeClr val="tx1"/>
                </a:solidFill>
                <a:effectLst/>
                <a:latin typeface="Arial" panose="020B0604020202020204" pitchFamily="34" charset="0"/>
              </a:rPr>
              <a:t/>
            </a:r>
            <a:br>
              <a:rPr kumimoji="0" lang="fr-FR" altLang="fr-FR" sz="1800" b="0" i="0" u="none" strike="noStrike" cap="none" normalizeH="0" baseline="0" dirty="0" smtClean="0">
                <a:ln>
                  <a:noFill/>
                </a:ln>
                <a:solidFill>
                  <a:schemeClr val="tx1"/>
                </a:solidFill>
                <a:effectLst/>
                <a:latin typeface="Arial" panose="020B0604020202020204" pitchFamily="34" charset="0"/>
              </a:rPr>
            </a:br>
            <a:r>
              <a:rPr kumimoji="0" lang="fr-FR" altLang="fr-FR" sz="1800" b="0" i="0" u="none" strike="noStrike" cap="none" normalizeH="0" baseline="0" dirty="0" smtClean="0">
                <a:ln>
                  <a:noFill/>
                </a:ln>
                <a:solidFill>
                  <a:schemeClr val="tx1"/>
                </a:solidFill>
                <a:effectLst/>
                <a:latin typeface="Arial" panose="020B0604020202020204" pitchFamily="34" charset="0"/>
              </a:rPr>
              <a:t>La</a:t>
            </a:r>
            <a:r>
              <a:rPr kumimoji="0" lang="fr-FR" altLang="fr-FR" sz="1800" b="0" i="0" u="none" strike="noStrike" cap="none" normalizeH="0" dirty="0" smtClean="0">
                <a:ln>
                  <a:noFill/>
                </a:ln>
                <a:solidFill>
                  <a:schemeClr val="tx1"/>
                </a:solidFill>
                <a:effectLst/>
                <a:latin typeface="Arial" panose="020B0604020202020204" pitchFamily="34" charset="0"/>
              </a:rPr>
              <a:t> b</a:t>
            </a:r>
            <a:r>
              <a:rPr kumimoji="0" lang="fr-FR" altLang="fr-FR" sz="1800" b="0" i="0" u="none" strike="noStrike" cap="none" normalizeH="0" baseline="0" dirty="0" smtClean="0">
                <a:ln>
                  <a:noFill/>
                </a:ln>
                <a:solidFill>
                  <a:schemeClr val="tx1"/>
                </a:solidFill>
                <a:effectLst/>
                <a:latin typeface="Arial" panose="020B0604020202020204" pitchFamily="34" charset="0"/>
              </a:rPr>
              <a:t>ase de données est constitués</a:t>
            </a:r>
            <a:r>
              <a:rPr kumimoji="0" lang="fr-FR" altLang="fr-FR" sz="1800" b="0" i="0" u="none" strike="noStrike" cap="none" normalizeH="0" dirty="0" smtClean="0">
                <a:ln>
                  <a:noFill/>
                </a:ln>
                <a:solidFill>
                  <a:schemeClr val="tx1"/>
                </a:solidFill>
                <a:effectLst/>
                <a:latin typeface="Arial" panose="020B0604020202020204" pitchFamily="34" charset="0"/>
              </a:rPr>
              <a:t> de 300 observations et 8 variables.</a:t>
            </a:r>
            <a:endParaRPr kumimoji="0" lang="fr-FR" altLang="fr-FR" sz="1800" b="0"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1" i="0" u="none" strike="noStrike" cap="none" normalizeH="0" baseline="0" dirty="0" smtClean="0">
                <a:ln>
                  <a:noFill/>
                </a:ln>
                <a:solidFill>
                  <a:schemeClr val="tx1"/>
                </a:solidFill>
                <a:effectLst/>
                <a:latin typeface="Arial" panose="020B0604020202020204" pitchFamily="34" charset="0"/>
              </a:rPr>
              <a:t>Structure (table principale)</a:t>
            </a:r>
            <a:endParaRPr kumimoji="0" lang="fr-FR" altLang="fr-FR" sz="1800" b="0"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smtClean="0">
              <a:ln>
                <a:noFill/>
              </a:ln>
              <a:solidFill>
                <a:schemeClr val="tx1"/>
              </a:solidFill>
              <a:effectLst/>
              <a:latin typeface="Arial" panose="020B0604020202020204" pitchFamily="34" charset="0"/>
            </a:endParaRPr>
          </a:p>
        </p:txBody>
      </p:sp>
      <p:pic>
        <p:nvPicPr>
          <p:cNvPr id="6" name="Imag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47439" y="3538050"/>
            <a:ext cx="5783857" cy="4353246"/>
          </a:xfrm>
          <a:prstGeom prst="rect">
            <a:avLst/>
          </a:prstGeom>
        </p:spPr>
      </p:pic>
    </p:spTree>
    <p:extLst>
      <p:ext uri="{BB962C8B-B14F-4D97-AF65-F5344CB8AC3E}">
        <p14:creationId xmlns:p14="http://schemas.microsoft.com/office/powerpoint/2010/main" val="150666776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3728442" y="311825"/>
            <a:ext cx="3190518" cy="283488"/>
          </a:xfrm>
          <a:prstGeom prst="rect">
            <a:avLst/>
          </a:prstGeom>
          <a:noFill/>
          <a:ln/>
        </p:spPr>
        <p:txBody>
          <a:bodyPr wrap="none" lIns="0" tIns="0" rIns="0" bIns="0" rtlCol="0" anchor="t"/>
          <a:lstStyle/>
          <a:p>
            <a:pPr marL="0" indent="0">
              <a:lnSpc>
                <a:spcPts val="2200"/>
              </a:lnSpc>
              <a:buNone/>
            </a:pPr>
            <a:r>
              <a:rPr lang="en-US" sz="2800" b="1" dirty="0">
                <a:solidFill>
                  <a:srgbClr val="1B1B27"/>
                </a:solidFill>
                <a:latin typeface="Raleway" pitchFamily="34" charset="0"/>
                <a:ea typeface="Raleway" pitchFamily="34" charset="-122"/>
                <a:cs typeface="Raleway" pitchFamily="34" charset="-120"/>
              </a:rPr>
              <a:t>Analyse Exploratoire Univariée</a:t>
            </a:r>
            <a:endParaRPr lang="en-US" sz="2800" b="1" dirty="0"/>
          </a:p>
        </p:txBody>
      </p:sp>
      <p:sp>
        <p:nvSpPr>
          <p:cNvPr id="3" name="Text 1"/>
          <p:cNvSpPr/>
          <p:nvPr/>
        </p:nvSpPr>
        <p:spPr>
          <a:xfrm>
            <a:off x="3728442" y="822127"/>
            <a:ext cx="7173397" cy="181451"/>
          </a:xfrm>
          <a:prstGeom prst="rect">
            <a:avLst/>
          </a:prstGeom>
          <a:noFill/>
          <a:ln/>
        </p:spPr>
        <p:txBody>
          <a:bodyPr wrap="none" lIns="0" tIns="0" rIns="0" bIns="0" rtlCol="0" anchor="t"/>
          <a:lstStyle/>
          <a:p>
            <a:pPr marL="0" indent="0" algn="l">
              <a:lnSpc>
                <a:spcPts val="1400"/>
              </a:lnSpc>
              <a:buNone/>
            </a:pPr>
            <a:r>
              <a:rPr lang="en-US" sz="850" b="1" dirty="0">
                <a:solidFill>
                  <a:srgbClr val="3C3939"/>
                </a:solidFill>
                <a:latin typeface="Roboto" pitchFamily="34" charset="0"/>
                <a:ea typeface="Roboto" pitchFamily="34" charset="-122"/>
                <a:cs typeface="Roboto" pitchFamily="34" charset="-120"/>
              </a:rPr>
              <a:t>Comprendre chaque variable individuellement est la première étape vers une analyse approfondie.</a:t>
            </a:r>
            <a:endParaRPr lang="en-US" sz="850" b="1" dirty="0"/>
          </a:p>
        </p:txBody>
      </p:sp>
      <p:pic>
        <p:nvPicPr>
          <p:cNvPr id="4" name="Image 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86150" y="1091468"/>
            <a:ext cx="3758089" cy="2225217"/>
          </a:xfrm>
          <a:prstGeom prst="rect">
            <a:avLst/>
          </a:prstGeom>
        </p:spPr>
      </p:pic>
      <p:sp>
        <p:nvSpPr>
          <p:cNvPr id="5" name="Text 2"/>
          <p:cNvSpPr/>
          <p:nvPr/>
        </p:nvSpPr>
        <p:spPr>
          <a:xfrm>
            <a:off x="3728442" y="3445669"/>
            <a:ext cx="1417558" cy="177165"/>
          </a:xfrm>
          <a:prstGeom prst="rect">
            <a:avLst/>
          </a:prstGeom>
          <a:noFill/>
          <a:ln/>
        </p:spPr>
        <p:txBody>
          <a:bodyPr wrap="none" lIns="0" tIns="0" rIns="0" bIns="0" rtlCol="0" anchor="t"/>
          <a:lstStyle/>
          <a:p>
            <a:pPr marL="0" indent="0" algn="l">
              <a:lnSpc>
                <a:spcPts val="1350"/>
              </a:lnSpc>
              <a:buNone/>
            </a:pPr>
            <a:r>
              <a:rPr lang="en-US" sz="1100" b="1" dirty="0">
                <a:solidFill>
                  <a:srgbClr val="3C3939"/>
                </a:solidFill>
                <a:latin typeface="Raleway" pitchFamily="34" charset="0"/>
                <a:ea typeface="Raleway" pitchFamily="34" charset="-122"/>
                <a:cs typeface="Raleway" pitchFamily="34" charset="-120"/>
              </a:rPr>
              <a:t>Mesures descriptives</a:t>
            </a:r>
            <a:endParaRPr lang="en-US" sz="1100" b="1" dirty="0"/>
          </a:p>
        </p:txBody>
      </p:sp>
      <p:sp>
        <p:nvSpPr>
          <p:cNvPr id="6" name="Text 3"/>
          <p:cNvSpPr/>
          <p:nvPr/>
        </p:nvSpPr>
        <p:spPr>
          <a:xfrm>
            <a:off x="3728442" y="3690818"/>
            <a:ext cx="3515797" cy="362903"/>
          </a:xfrm>
          <a:prstGeom prst="rect">
            <a:avLst/>
          </a:prstGeom>
          <a:noFill/>
          <a:ln/>
        </p:spPr>
        <p:txBody>
          <a:bodyPr wrap="square" lIns="0" tIns="0" rIns="0" bIns="0" rtlCol="0" anchor="t"/>
          <a:lstStyle/>
          <a:p>
            <a:pPr marL="0" indent="0" algn="l">
              <a:lnSpc>
                <a:spcPts val="1400"/>
              </a:lnSpc>
              <a:buNone/>
            </a:pPr>
            <a:r>
              <a:rPr lang="en-US" sz="850" b="1" dirty="0">
                <a:solidFill>
                  <a:srgbClr val="3C3939"/>
                </a:solidFill>
                <a:latin typeface="Roboto" pitchFamily="34" charset="0"/>
                <a:ea typeface="Roboto" pitchFamily="34" charset="-122"/>
                <a:cs typeface="Roboto" pitchFamily="34" charset="-120"/>
              </a:rPr>
              <a:t>Calcul de la moyenne, minimum, maximum et écart-type pour chaque variable clé.</a:t>
            </a:r>
            <a:endParaRPr lang="en-US" sz="850" b="1" dirty="0"/>
          </a:p>
        </p:txBody>
      </p:sp>
      <p:pic>
        <p:nvPicPr>
          <p:cNvPr id="7" name="Imag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44239" y="1091468"/>
            <a:ext cx="3526891" cy="2422068"/>
          </a:xfrm>
          <a:prstGeom prst="rect">
            <a:avLst/>
          </a:prstGeom>
        </p:spPr>
      </p:pic>
      <p:sp>
        <p:nvSpPr>
          <p:cNvPr id="8" name="Text 4"/>
          <p:cNvSpPr/>
          <p:nvPr/>
        </p:nvSpPr>
        <p:spPr>
          <a:xfrm>
            <a:off x="7396083" y="3476149"/>
            <a:ext cx="1417558" cy="177165"/>
          </a:xfrm>
          <a:prstGeom prst="rect">
            <a:avLst/>
          </a:prstGeom>
          <a:noFill/>
          <a:ln/>
        </p:spPr>
        <p:txBody>
          <a:bodyPr wrap="none" lIns="0" tIns="0" rIns="0" bIns="0" rtlCol="0" anchor="t"/>
          <a:lstStyle/>
          <a:p>
            <a:pPr marL="0" indent="0" algn="l">
              <a:lnSpc>
                <a:spcPts val="1350"/>
              </a:lnSpc>
              <a:buNone/>
            </a:pPr>
            <a:r>
              <a:rPr lang="en-US" sz="1100" b="1" dirty="0" smtClean="0"/>
              <a:t>Distribution de </a:t>
            </a:r>
            <a:r>
              <a:rPr lang="en-US" sz="1100" b="1" dirty="0" smtClean="0"/>
              <a:t>La densité </a:t>
            </a:r>
            <a:r>
              <a:rPr lang="en-US" sz="1100" b="1" dirty="0" smtClean="0"/>
              <a:t>du </a:t>
            </a:r>
            <a:r>
              <a:rPr lang="en-US" sz="1100" b="1" dirty="0" smtClean="0"/>
              <a:t>trafIc</a:t>
            </a:r>
            <a:endParaRPr lang="en-US" sz="1100" b="1" dirty="0"/>
          </a:p>
        </p:txBody>
      </p:sp>
      <p:sp>
        <p:nvSpPr>
          <p:cNvPr id="9" name="Text 5"/>
          <p:cNvSpPr/>
          <p:nvPr/>
        </p:nvSpPr>
        <p:spPr>
          <a:xfrm>
            <a:off x="7385923" y="3690818"/>
            <a:ext cx="3515916" cy="362903"/>
          </a:xfrm>
          <a:prstGeom prst="rect">
            <a:avLst/>
          </a:prstGeom>
          <a:noFill/>
          <a:ln/>
        </p:spPr>
        <p:txBody>
          <a:bodyPr wrap="square" lIns="0" tIns="0" rIns="0" bIns="0" rtlCol="0" anchor="t"/>
          <a:lstStyle/>
          <a:p>
            <a:pPr marL="0" indent="0" algn="l">
              <a:lnSpc>
                <a:spcPts val="1400"/>
              </a:lnSpc>
              <a:buNone/>
            </a:pPr>
            <a:r>
              <a:rPr lang="en-US" sz="850" b="1" dirty="0">
                <a:solidFill>
                  <a:srgbClr val="3C3939"/>
                </a:solidFill>
                <a:latin typeface="Roboto" pitchFamily="34" charset="0"/>
                <a:ea typeface="Roboto" pitchFamily="34" charset="-122"/>
                <a:cs typeface="Roboto" pitchFamily="34" charset="-120"/>
              </a:rPr>
              <a:t>Visualisation de la distribution de la densité du trafic pour identifier les fréquences.</a:t>
            </a:r>
            <a:endParaRPr lang="en-US" sz="850" b="1" dirty="0"/>
          </a:p>
        </p:txBody>
      </p:sp>
      <p:pic>
        <p:nvPicPr>
          <p:cNvPr id="10" name="Imag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86150" y="4280535"/>
            <a:ext cx="3758089" cy="2172891"/>
          </a:xfrm>
          <a:prstGeom prst="rect">
            <a:avLst/>
          </a:prstGeom>
        </p:spPr>
      </p:pic>
      <p:sp>
        <p:nvSpPr>
          <p:cNvPr id="11" name="Text 6"/>
          <p:cNvSpPr/>
          <p:nvPr/>
        </p:nvSpPr>
        <p:spPr>
          <a:xfrm>
            <a:off x="3728442" y="6595110"/>
            <a:ext cx="1417558" cy="177165"/>
          </a:xfrm>
          <a:prstGeom prst="rect">
            <a:avLst/>
          </a:prstGeom>
          <a:noFill/>
          <a:ln/>
        </p:spPr>
        <p:txBody>
          <a:bodyPr wrap="none" lIns="0" tIns="0" rIns="0" bIns="0" rtlCol="0" anchor="t"/>
          <a:lstStyle/>
          <a:p>
            <a:r>
              <a:rPr lang="fr-FR" sz="1100" b="1" dirty="0"/>
              <a:t>Distribution de la </a:t>
            </a:r>
            <a:r>
              <a:rPr lang="fr-FR" sz="1100" b="1" dirty="0" smtClean="0"/>
              <a:t>vitesse en km/h</a:t>
            </a:r>
            <a:endParaRPr lang="fr-FR" sz="1100" b="1" dirty="0"/>
          </a:p>
        </p:txBody>
      </p:sp>
      <p:sp>
        <p:nvSpPr>
          <p:cNvPr id="12" name="Text 7"/>
          <p:cNvSpPr/>
          <p:nvPr/>
        </p:nvSpPr>
        <p:spPr>
          <a:xfrm>
            <a:off x="3728442" y="6840261"/>
            <a:ext cx="3529608" cy="354290"/>
          </a:xfrm>
          <a:prstGeom prst="rect">
            <a:avLst/>
          </a:prstGeom>
          <a:noFill/>
          <a:ln/>
        </p:spPr>
        <p:txBody>
          <a:bodyPr wrap="square" lIns="0" tIns="0" rIns="0" bIns="0" rtlCol="0" anchor="t"/>
          <a:lstStyle/>
          <a:p>
            <a:pPr marL="0" indent="0" algn="l">
              <a:lnSpc>
                <a:spcPts val="1400"/>
              </a:lnSpc>
              <a:buNone/>
            </a:pPr>
            <a:r>
              <a:rPr lang="en-US" sz="850" b="1" dirty="0" smtClean="0">
                <a:solidFill>
                  <a:srgbClr val="3C3939"/>
                </a:solidFill>
                <a:latin typeface="Roboto" pitchFamily="34" charset="0"/>
                <a:ea typeface="Roboto" pitchFamily="34" charset="-122"/>
                <a:cs typeface="Roboto" pitchFamily="34" charset="-120"/>
              </a:rPr>
              <a:t>Visualisation de la distribution de la vitesse par rapport à la fréquence .</a:t>
            </a:r>
            <a:endParaRPr lang="en-US" sz="850" b="1" dirty="0"/>
          </a:p>
        </p:txBody>
      </p:sp>
      <p:pic>
        <p:nvPicPr>
          <p:cNvPr id="13" name="Image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44239" y="4280535"/>
            <a:ext cx="3657599" cy="2172891"/>
          </a:xfrm>
          <a:prstGeom prst="rect">
            <a:avLst/>
          </a:prstGeom>
        </p:spPr>
      </p:pic>
      <p:sp>
        <p:nvSpPr>
          <p:cNvPr id="14" name="Text 8"/>
          <p:cNvSpPr/>
          <p:nvPr/>
        </p:nvSpPr>
        <p:spPr>
          <a:xfrm>
            <a:off x="7385923" y="6595110"/>
            <a:ext cx="1417558" cy="177165"/>
          </a:xfrm>
          <a:prstGeom prst="rect">
            <a:avLst/>
          </a:prstGeom>
          <a:noFill/>
          <a:ln/>
        </p:spPr>
        <p:txBody>
          <a:bodyPr wrap="none" lIns="0" tIns="0" rIns="0" bIns="0" rtlCol="0" anchor="t"/>
          <a:lstStyle/>
          <a:p>
            <a:pPr marL="0" indent="0" algn="l">
              <a:lnSpc>
                <a:spcPts val="1350"/>
              </a:lnSpc>
              <a:buNone/>
            </a:pPr>
            <a:endParaRPr lang="en-US" sz="1100" b="1" dirty="0"/>
          </a:p>
        </p:txBody>
      </p:sp>
      <p:sp>
        <p:nvSpPr>
          <p:cNvPr id="16" name="Text 10"/>
          <p:cNvSpPr/>
          <p:nvPr/>
        </p:nvSpPr>
        <p:spPr>
          <a:xfrm>
            <a:off x="3728442" y="7373183"/>
            <a:ext cx="1417558" cy="177165"/>
          </a:xfrm>
          <a:prstGeom prst="rect">
            <a:avLst/>
          </a:prstGeom>
          <a:noFill/>
          <a:ln/>
        </p:spPr>
        <p:txBody>
          <a:bodyPr wrap="none" lIns="0" tIns="0" rIns="0" bIns="0" rtlCol="0" anchor="t"/>
          <a:lstStyle/>
          <a:p>
            <a:pPr marL="0" indent="0" algn="l">
              <a:lnSpc>
                <a:spcPts val="1350"/>
              </a:lnSpc>
              <a:buNone/>
            </a:pPr>
            <a:r>
              <a:rPr lang="en-US" sz="1100" b="1" dirty="0">
                <a:solidFill>
                  <a:srgbClr val="1B1B27"/>
                </a:solidFill>
                <a:latin typeface="Raleway" pitchFamily="34" charset="0"/>
                <a:ea typeface="Raleway" pitchFamily="34" charset="-122"/>
                <a:cs typeface="Raleway" pitchFamily="34" charset="-120"/>
              </a:rPr>
              <a:t>Résultat Principal</a:t>
            </a:r>
            <a:endParaRPr lang="en-US" sz="1100" b="1" dirty="0"/>
          </a:p>
        </p:txBody>
      </p:sp>
      <p:sp>
        <p:nvSpPr>
          <p:cNvPr id="17" name="Text 11"/>
          <p:cNvSpPr/>
          <p:nvPr/>
        </p:nvSpPr>
        <p:spPr>
          <a:xfrm>
            <a:off x="3728442" y="7720370"/>
            <a:ext cx="7173397" cy="362903"/>
          </a:xfrm>
          <a:prstGeom prst="rect">
            <a:avLst/>
          </a:prstGeom>
          <a:noFill/>
          <a:ln/>
        </p:spPr>
        <p:txBody>
          <a:bodyPr wrap="square" lIns="0" tIns="0" rIns="0" bIns="0" rtlCol="0" anchor="t"/>
          <a:lstStyle/>
          <a:p>
            <a:pPr marL="0" indent="0" algn="l">
              <a:lnSpc>
                <a:spcPts val="1400"/>
              </a:lnSpc>
              <a:buNone/>
            </a:pPr>
            <a:r>
              <a:rPr lang="en-US" sz="850" b="1" dirty="0">
                <a:solidFill>
                  <a:srgbClr val="3C3939"/>
                </a:solidFill>
                <a:latin typeface="Roboto" pitchFamily="34" charset="0"/>
                <a:ea typeface="Roboto" pitchFamily="34" charset="-122"/>
                <a:cs typeface="Roboto" pitchFamily="34" charset="-120"/>
              </a:rPr>
              <a:t>Cette analyse a permis d'identifier clairement les routes les plus congestionnées et de visualiser la distribution globale du trafic à travers la ville.</a:t>
            </a:r>
            <a:endParaRPr lang="en-US" sz="850" b="1" dirty="0"/>
          </a:p>
        </p:txBody>
      </p:sp>
      <p:sp>
        <p:nvSpPr>
          <p:cNvPr id="18" name="Text 6"/>
          <p:cNvSpPr/>
          <p:nvPr/>
        </p:nvSpPr>
        <p:spPr>
          <a:xfrm>
            <a:off x="7551142" y="6582410"/>
            <a:ext cx="1573808" cy="158551"/>
          </a:xfrm>
          <a:prstGeom prst="rect">
            <a:avLst/>
          </a:prstGeom>
          <a:noFill/>
          <a:ln/>
        </p:spPr>
        <p:txBody>
          <a:bodyPr wrap="none" lIns="0" tIns="0" rIns="0" bIns="0" rtlCol="0" anchor="t"/>
          <a:lstStyle/>
          <a:p>
            <a:r>
              <a:rPr lang="fr-FR" sz="1100" b="1" dirty="0" smtClean="0"/>
              <a:t>Distribution </a:t>
            </a:r>
            <a:r>
              <a:rPr lang="fr-FR" sz="1100" b="1" dirty="0"/>
              <a:t>de l'indice de la qualité de </a:t>
            </a:r>
            <a:r>
              <a:rPr lang="fr-FR" sz="1100" b="1" dirty="0" smtClean="0"/>
              <a:t>l'air</a:t>
            </a:r>
            <a:endParaRPr lang="fr-FR" sz="1100" b="1" dirty="0"/>
          </a:p>
        </p:txBody>
      </p:sp>
      <p:sp>
        <p:nvSpPr>
          <p:cNvPr id="20" name="Text 7"/>
          <p:cNvSpPr/>
          <p:nvPr/>
        </p:nvSpPr>
        <p:spPr>
          <a:xfrm>
            <a:off x="7570192" y="6852961"/>
            <a:ext cx="3529608" cy="354290"/>
          </a:xfrm>
          <a:prstGeom prst="rect">
            <a:avLst/>
          </a:prstGeom>
          <a:noFill/>
          <a:ln/>
        </p:spPr>
        <p:txBody>
          <a:bodyPr wrap="square" lIns="0" tIns="0" rIns="0" bIns="0" rtlCol="0" anchor="t"/>
          <a:lstStyle/>
          <a:p>
            <a:pPr marL="0" indent="0" algn="l">
              <a:lnSpc>
                <a:spcPts val="1400"/>
              </a:lnSpc>
              <a:buNone/>
            </a:pPr>
            <a:r>
              <a:rPr lang="en-US" sz="850" b="1" dirty="0" smtClean="0">
                <a:solidFill>
                  <a:srgbClr val="3C3939"/>
                </a:solidFill>
                <a:latin typeface="Roboto" pitchFamily="34" charset="0"/>
                <a:ea typeface="Roboto" pitchFamily="34" charset="-122"/>
                <a:cs typeface="Roboto" pitchFamily="34" charset="-120"/>
              </a:rPr>
              <a:t>Visualisation de la distribution de l’indice de la qualité de l’air.</a:t>
            </a:r>
            <a:endParaRPr lang="en-US" sz="850" b="1" dirty="0"/>
          </a:p>
        </p:txBody>
      </p:sp>
      <p:sp>
        <p:nvSpPr>
          <p:cNvPr id="15" name="Rectangle 14"/>
          <p:cNvSpPr/>
          <p:nvPr/>
        </p:nvSpPr>
        <p:spPr>
          <a:xfrm>
            <a:off x="10901839" y="1115578"/>
            <a:ext cx="2342523" cy="5337848"/>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fr-FR" dirty="0" smtClean="0"/>
              <a:t>Densité du trafic</a:t>
            </a:r>
          </a:p>
          <a:p>
            <a:pPr algn="ctr"/>
            <a:r>
              <a:rPr lang="fr-FR" dirty="0"/>
              <a:t>m</a:t>
            </a:r>
            <a:r>
              <a:rPr lang="fr-FR" dirty="0" smtClean="0"/>
              <a:t>oy : 0.31</a:t>
            </a:r>
          </a:p>
          <a:p>
            <a:pPr algn="ctr"/>
            <a:r>
              <a:rPr lang="fr-FR" dirty="0" smtClean="0"/>
              <a:t>max :0.84</a:t>
            </a:r>
          </a:p>
          <a:p>
            <a:pPr algn="ctr"/>
            <a:endParaRPr lang="fr-FR" dirty="0"/>
          </a:p>
          <a:p>
            <a:pPr algn="ctr"/>
            <a:endParaRPr lang="fr-FR" dirty="0" smtClean="0"/>
          </a:p>
          <a:p>
            <a:pPr algn="ctr"/>
            <a:endParaRPr lang="fr-FR" dirty="0"/>
          </a:p>
          <a:p>
            <a:pPr algn="ctr"/>
            <a:endParaRPr lang="fr-FR" dirty="0" smtClean="0"/>
          </a:p>
          <a:p>
            <a:pPr algn="ctr"/>
            <a:endParaRPr lang="fr-FR" dirty="0" smtClean="0"/>
          </a:p>
          <a:p>
            <a:pPr algn="ctr"/>
            <a:r>
              <a:rPr lang="fr-FR" dirty="0" smtClean="0"/>
              <a:t>Vitesse du trafic</a:t>
            </a:r>
          </a:p>
          <a:p>
            <a:pPr algn="ctr"/>
            <a:r>
              <a:rPr lang="fr-FR" dirty="0"/>
              <a:t>m</a:t>
            </a:r>
            <a:r>
              <a:rPr lang="fr-FR" dirty="0" smtClean="0"/>
              <a:t>oy : 28.76</a:t>
            </a:r>
          </a:p>
          <a:p>
            <a:pPr algn="ctr"/>
            <a:r>
              <a:rPr lang="fr-FR" dirty="0"/>
              <a:t>m</a:t>
            </a:r>
            <a:r>
              <a:rPr lang="fr-FR" dirty="0" smtClean="0"/>
              <a:t>ax : 48</a:t>
            </a:r>
          </a:p>
          <a:p>
            <a:pPr algn="ctr"/>
            <a:endParaRPr lang="fr-FR" dirty="0"/>
          </a:p>
          <a:p>
            <a:pPr algn="ctr"/>
            <a:endParaRPr lang="fr-FR" dirty="0" smtClean="0"/>
          </a:p>
          <a:p>
            <a:pPr algn="ctr"/>
            <a:endParaRPr lang="fr-FR" dirty="0"/>
          </a:p>
          <a:p>
            <a:pPr algn="ctr"/>
            <a:endParaRPr lang="fr-FR" dirty="0" smtClean="0"/>
          </a:p>
          <a:p>
            <a:pPr algn="ctr"/>
            <a:r>
              <a:rPr lang="fr-FR" dirty="0" smtClean="0"/>
              <a:t>Qualité de l’air</a:t>
            </a:r>
          </a:p>
          <a:p>
            <a:pPr algn="ctr"/>
            <a:r>
              <a:rPr lang="fr-FR" dirty="0"/>
              <a:t>m</a:t>
            </a:r>
            <a:r>
              <a:rPr lang="fr-FR" dirty="0" smtClean="0"/>
              <a:t>oy : 63.91</a:t>
            </a:r>
          </a:p>
          <a:p>
            <a:pPr algn="ctr"/>
            <a:r>
              <a:rPr lang="fr-FR" dirty="0"/>
              <a:t>m</a:t>
            </a:r>
            <a:r>
              <a:rPr lang="fr-FR" dirty="0" smtClean="0"/>
              <a:t>ax : 97</a:t>
            </a:r>
            <a:endParaRPr lang="fr-FR" dirty="0"/>
          </a:p>
        </p:txBody>
      </p:sp>
    </p:spTree>
  </p:cSld>
  <p:clrMapOvr>
    <a:masterClrMapping/>
  </p:clrMapOvr>
  <mc:AlternateContent xmlns:mc="http://schemas.openxmlformats.org/markup-compatibility/2006" xmlns:p14="http://schemas.microsoft.com/office/powerpoint/2010/main">
    <mc:Choice Requires="p14">
      <p:transition spd="slow" p14:dur="2000">
        <p14:prism/>
      </p:transition>
    </mc:Choice>
    <mc:Fallback xmlns="">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3518178" y="330160"/>
            <a:ext cx="3382566" cy="300157"/>
          </a:xfrm>
          <a:prstGeom prst="rect">
            <a:avLst/>
          </a:prstGeom>
          <a:noFill/>
          <a:ln/>
        </p:spPr>
        <p:txBody>
          <a:bodyPr wrap="none" lIns="0" tIns="0" rIns="0" bIns="0" rtlCol="0" anchor="t"/>
          <a:lstStyle/>
          <a:p>
            <a:pPr marL="0" indent="0" algn="l">
              <a:lnSpc>
                <a:spcPts val="2350"/>
              </a:lnSpc>
              <a:buNone/>
            </a:pPr>
            <a:r>
              <a:rPr lang="en-US" sz="2800" b="1" dirty="0" smtClean="0">
                <a:solidFill>
                  <a:srgbClr val="1B1B27"/>
                </a:solidFill>
                <a:latin typeface="Raleway" pitchFamily="34" charset="0"/>
                <a:ea typeface="Raleway" pitchFamily="34" charset="-122"/>
                <a:cs typeface="Raleway" pitchFamily="34" charset="-120"/>
              </a:rPr>
              <a:t>Analyse Exploratoire </a:t>
            </a:r>
            <a:r>
              <a:rPr lang="en-US" sz="2800" b="1" dirty="0">
                <a:solidFill>
                  <a:srgbClr val="1B1B27"/>
                </a:solidFill>
                <a:latin typeface="Raleway" pitchFamily="34" charset="0"/>
                <a:ea typeface="Raleway" pitchFamily="34" charset="-122"/>
                <a:cs typeface="Raleway" pitchFamily="34" charset="-120"/>
              </a:rPr>
              <a:t>Bivariée</a:t>
            </a:r>
            <a:endParaRPr lang="en-US" sz="2800" b="1" dirty="0"/>
          </a:p>
        </p:txBody>
      </p:sp>
      <p:sp>
        <p:nvSpPr>
          <p:cNvPr id="26" name="Text 20"/>
          <p:cNvSpPr/>
          <p:nvPr/>
        </p:nvSpPr>
        <p:spPr>
          <a:xfrm>
            <a:off x="2471788" y="6564427"/>
            <a:ext cx="10830327" cy="1315672"/>
          </a:xfrm>
          <a:prstGeom prst="rect">
            <a:avLst/>
          </a:prstGeom>
          <a:noFill/>
          <a:ln/>
        </p:spPr>
        <p:txBody>
          <a:bodyPr wrap="square" lIns="0" tIns="0" rIns="0" bIns="0" rtlCol="0" anchor="t"/>
          <a:lstStyle/>
          <a:p>
            <a:pPr marL="0" indent="0" algn="ctr">
              <a:lnSpc>
                <a:spcPts val="1500"/>
              </a:lnSpc>
              <a:buNone/>
            </a:pPr>
            <a:r>
              <a:rPr lang="en-US" sz="2400" b="1" u="sng" dirty="0" smtClean="0">
                <a:solidFill>
                  <a:srgbClr val="3C3939"/>
                </a:solidFill>
                <a:latin typeface="Roboto" pitchFamily="34" charset="0"/>
                <a:ea typeface="Roboto" pitchFamily="34" charset="-122"/>
                <a:cs typeface="Roboto" pitchFamily="34" charset="-120"/>
              </a:rPr>
              <a:t>Relation entre les variables</a:t>
            </a:r>
            <a:endParaRPr lang="en-US" sz="2400" b="1" u="sng" dirty="0"/>
          </a:p>
        </p:txBody>
      </p:sp>
      <p:pic>
        <p:nvPicPr>
          <p:cNvPr id="17" name="Espace réservé du contenu 16"/>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2473694" y="702644"/>
            <a:ext cx="10433784" cy="5640403"/>
          </a:xfrm>
        </p:spPr>
      </p:pic>
    </p:spTree>
  </p:cSld>
  <p:clrMapOvr>
    <a:masterClrMapping/>
  </p:clrMapOvr>
  <mc:AlternateContent xmlns:mc="http://schemas.openxmlformats.org/markup-compatibility/2006" xmlns:p14="http://schemas.microsoft.com/office/powerpoint/2010/main">
    <mc:Choice Requires="p14">
      <p:transition spd="slow" p14:dur="2000">
        <p14:prism/>
      </p:transition>
    </mc:Choice>
    <mc:Fallback xmlns="">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1741646" y="828913"/>
            <a:ext cx="6874550" cy="550783"/>
          </a:xfrm>
          <a:prstGeom prst="rect">
            <a:avLst/>
          </a:prstGeom>
          <a:noFill/>
          <a:ln/>
        </p:spPr>
        <p:txBody>
          <a:bodyPr wrap="none" lIns="0" tIns="0" rIns="0" bIns="0" rtlCol="0" anchor="t"/>
          <a:lstStyle/>
          <a:p>
            <a:pPr marL="0" indent="0" algn="l">
              <a:lnSpc>
                <a:spcPts val="4300"/>
              </a:lnSpc>
              <a:buNone/>
            </a:pPr>
            <a:r>
              <a:rPr lang="en-US" sz="3450" b="1" dirty="0">
                <a:solidFill>
                  <a:srgbClr val="1B1B27"/>
                </a:solidFill>
                <a:latin typeface="Raleway" pitchFamily="34" charset="0"/>
                <a:ea typeface="Raleway" pitchFamily="34" charset="-122"/>
                <a:cs typeface="Raleway" pitchFamily="34" charset="-120"/>
              </a:rPr>
              <a:t>Dashboard Interactif Opérationnel</a:t>
            </a:r>
            <a:endParaRPr lang="en-US" sz="3450" b="1" dirty="0"/>
          </a:p>
        </p:txBody>
      </p:sp>
      <p:sp>
        <p:nvSpPr>
          <p:cNvPr id="3" name="Text 1"/>
          <p:cNvSpPr/>
          <p:nvPr/>
        </p:nvSpPr>
        <p:spPr>
          <a:xfrm>
            <a:off x="1741646" y="1732121"/>
            <a:ext cx="11147108" cy="563880"/>
          </a:xfrm>
          <a:prstGeom prst="rect">
            <a:avLst/>
          </a:prstGeom>
          <a:noFill/>
          <a:ln/>
        </p:spPr>
        <p:txBody>
          <a:bodyPr wrap="square" lIns="0" tIns="0" rIns="0" bIns="0" rtlCol="0" anchor="t"/>
          <a:lstStyle/>
          <a:p>
            <a:pPr marL="0" indent="0" algn="l">
              <a:lnSpc>
                <a:spcPts val="2200"/>
              </a:lnSpc>
              <a:buNone/>
            </a:pPr>
            <a:r>
              <a:rPr lang="en-US" sz="1350" b="1" dirty="0">
                <a:solidFill>
                  <a:srgbClr val="3C3939"/>
                </a:solidFill>
                <a:latin typeface="Roboto" pitchFamily="34" charset="0"/>
                <a:ea typeface="Roboto" pitchFamily="34" charset="-122"/>
                <a:cs typeface="Roboto" pitchFamily="34" charset="-120"/>
              </a:rPr>
              <a:t>Ce tableau de bord dynamique offre une vue d'ensemble en temps réel et des analyses approfondies sur la mobilité urbaine et les niveaux de pollution. Conçu pour les décideurs, il centralise les données clés pour une compréhension rapide des situations critiques.</a:t>
            </a:r>
            <a:endParaRPr lang="en-US" sz="1350" b="1" dirty="0"/>
          </a:p>
        </p:txBody>
      </p:sp>
      <p:sp>
        <p:nvSpPr>
          <p:cNvPr id="16" name="Text 10"/>
          <p:cNvSpPr/>
          <p:nvPr/>
        </p:nvSpPr>
        <p:spPr>
          <a:xfrm>
            <a:off x="1741646" y="7541886"/>
            <a:ext cx="11147108" cy="563880"/>
          </a:xfrm>
          <a:prstGeom prst="rect">
            <a:avLst/>
          </a:prstGeom>
          <a:noFill/>
          <a:ln/>
        </p:spPr>
        <p:txBody>
          <a:bodyPr wrap="square" lIns="0" tIns="0" rIns="0" bIns="0" rtlCol="0" anchor="t"/>
          <a:lstStyle/>
          <a:p>
            <a:pPr marL="0" indent="0" algn="l">
              <a:lnSpc>
                <a:spcPts val="2200"/>
              </a:lnSpc>
              <a:buNone/>
            </a:pPr>
            <a:r>
              <a:rPr lang="en-US" sz="1350" b="1" dirty="0">
                <a:solidFill>
                  <a:srgbClr val="3C3939"/>
                </a:solidFill>
                <a:latin typeface="Roboto" pitchFamily="34" charset="0"/>
                <a:ea typeface="Roboto" pitchFamily="34" charset="-122"/>
                <a:cs typeface="Roboto" pitchFamily="34" charset="-120"/>
              </a:rPr>
              <a:t>Ce tableau de bord est un outil indispensable pour la prise de décision opérationnelle. Il permet aux autorités urbaines de réagir promptement aux défis de la mobilité et de la qualité de l'air, optimisant ainsi la gestion urbaine et améliorant la qualité de vie des citoyens.</a:t>
            </a:r>
            <a:endParaRPr lang="en-US" sz="1350" b="1" dirty="0"/>
          </a:p>
        </p:txBody>
      </p:sp>
      <p:sp>
        <p:nvSpPr>
          <p:cNvPr id="9" name="Rectangle 8"/>
          <p:cNvSpPr/>
          <p:nvPr/>
        </p:nvSpPr>
        <p:spPr>
          <a:xfrm>
            <a:off x="12713465" y="2395718"/>
            <a:ext cx="1795749" cy="5146168"/>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fr-FR" sz="1400" b="1" u="sng" dirty="0" smtClean="0"/>
              <a:t>KPI 1</a:t>
            </a:r>
            <a:r>
              <a:rPr lang="fr-FR" sz="1400" dirty="0" smtClean="0"/>
              <a:t>: Vitesse moy de trafic</a:t>
            </a:r>
          </a:p>
          <a:p>
            <a:pPr algn="ctr"/>
            <a:endParaRPr lang="fr-FR" sz="1400" dirty="0" smtClean="0"/>
          </a:p>
          <a:p>
            <a:pPr algn="ctr"/>
            <a:r>
              <a:rPr lang="fr-FR" sz="1400" b="1" u="sng" dirty="0" smtClean="0"/>
              <a:t>KPI 2 </a:t>
            </a:r>
            <a:r>
              <a:rPr lang="fr-FR" sz="1400" dirty="0" smtClean="0"/>
              <a:t>: Indice de qualité de l’air en fonction de l’heure</a:t>
            </a:r>
            <a:endParaRPr lang="fr-FR" sz="1400" dirty="0"/>
          </a:p>
          <a:p>
            <a:pPr algn="ctr"/>
            <a:endParaRPr lang="fr-FR" sz="1400" dirty="0" smtClean="0"/>
          </a:p>
          <a:p>
            <a:pPr algn="ctr"/>
            <a:r>
              <a:rPr lang="fr-FR" sz="1400" b="1" u="sng" dirty="0" smtClean="0"/>
              <a:t>KPI 3 </a:t>
            </a:r>
            <a:r>
              <a:rPr lang="fr-FR" sz="1400" dirty="0" smtClean="0"/>
              <a:t>: Densité de trafic </a:t>
            </a:r>
            <a:endParaRPr lang="fr-FR" sz="1400" dirty="0"/>
          </a:p>
          <a:p>
            <a:pPr algn="ctr"/>
            <a:endParaRPr lang="fr-FR" sz="1400" dirty="0" smtClean="0"/>
          </a:p>
          <a:p>
            <a:pPr algn="ctr"/>
            <a:r>
              <a:rPr lang="fr-FR" sz="1400" b="1" u="sng" dirty="0" smtClean="0"/>
              <a:t>KPI 4</a:t>
            </a:r>
            <a:r>
              <a:rPr lang="fr-FR" sz="1400" dirty="0" smtClean="0"/>
              <a:t> : Qualité moy de l’air e fonction de la saison et de la localisation</a:t>
            </a:r>
          </a:p>
          <a:p>
            <a:pPr algn="ctr"/>
            <a:endParaRPr lang="fr-FR" sz="1400" dirty="0"/>
          </a:p>
          <a:p>
            <a:pPr algn="ctr"/>
            <a:r>
              <a:rPr lang="fr-FR" sz="1400" b="1" u="sng" dirty="0" smtClean="0"/>
              <a:t>KPI 5</a:t>
            </a:r>
            <a:r>
              <a:rPr lang="fr-FR" sz="1400" dirty="0" smtClean="0"/>
              <a:t> : Densité moyenne de trafic par heure </a:t>
            </a:r>
            <a:endParaRPr lang="fr-FR" sz="1400" dirty="0"/>
          </a:p>
        </p:txBody>
      </p:sp>
      <p:pic>
        <p:nvPicPr>
          <p:cNvPr id="10" name="Imag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41645" y="2296001"/>
            <a:ext cx="10663347" cy="5146168"/>
          </a:xfrm>
          <a:prstGeom prst="rect">
            <a:avLst/>
          </a:prstGeom>
        </p:spPr>
      </p:pic>
    </p:spTree>
    <p:extLst>
      <p:ext uri="{BB962C8B-B14F-4D97-AF65-F5344CB8AC3E}">
        <p14:creationId xmlns:p14="http://schemas.microsoft.com/office/powerpoint/2010/main" val="4142384017"/>
      </p:ext>
    </p:extLst>
  </p:cSld>
  <p:clrMapOvr>
    <a:masterClrMapping/>
  </p:clrMapOvr>
  <mc:AlternateContent xmlns:mc="http://schemas.openxmlformats.org/markup-compatibility/2006" xmlns:p14="http://schemas.microsoft.com/office/powerpoint/2010/main">
    <mc:Choice Requires="p14">
      <p:transition spd="slow" p14:dur="2000">
        <p14:doors dir="vert"/>
      </p:transition>
    </mc:Choice>
    <mc:Fallback xmlns="">
      <p:transition spd="slow">
        <p:fade/>
      </p:transition>
    </mc:Fallback>
  </mc:AlternateContent>
  <p:timing>
    <p:tnLst>
      <p:par>
        <p:cTn id="1" dur="indefinite" restart="never" nodeType="tmRoot"/>
      </p:par>
    </p:tnLst>
  </p:timing>
</p:sld>
</file>

<file path=ppt/theme/theme1.xml><?xml version="1.0" encoding="utf-8"?>
<a:theme xmlns:a="http://schemas.openxmlformats.org/drawingml/2006/main" name="Brin">
  <a:themeElements>
    <a:clrScheme name="Brin">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Brin">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Brin">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Wisp</Template>
  <TotalTime>487</TotalTime>
  <Words>886</Words>
  <Application>Microsoft Office PowerPoint</Application>
  <PresentationFormat>Personnalisé</PresentationFormat>
  <Paragraphs>153</Paragraphs>
  <Slides>10</Slides>
  <Notes>7</Notes>
  <HiddenSlides>0</HiddenSlides>
  <MMClips>0</MMClips>
  <ScaleCrop>false</ScaleCrop>
  <HeadingPairs>
    <vt:vector size="6" baseType="variant">
      <vt:variant>
        <vt:lpstr>Polices utilisées</vt:lpstr>
      </vt:variant>
      <vt:variant>
        <vt:i4>9</vt:i4>
      </vt:variant>
      <vt:variant>
        <vt:lpstr>Thème</vt:lpstr>
      </vt:variant>
      <vt:variant>
        <vt:i4>1</vt:i4>
      </vt:variant>
      <vt:variant>
        <vt:lpstr>Titres des diapositives</vt:lpstr>
      </vt:variant>
      <vt:variant>
        <vt:i4>10</vt:i4>
      </vt:variant>
    </vt:vector>
  </HeadingPairs>
  <TitlesOfParts>
    <vt:vector size="20" baseType="lpstr">
      <vt:lpstr>Roboto</vt:lpstr>
      <vt:lpstr>Calibri</vt:lpstr>
      <vt:lpstr>Century Gothic</vt:lpstr>
      <vt:lpstr>Raleway</vt:lpstr>
      <vt:lpstr>Arial</vt:lpstr>
      <vt:lpstr>Algerian</vt:lpstr>
      <vt:lpstr>Arial Unicode MS</vt:lpstr>
      <vt:lpstr>Consolas</vt:lpstr>
      <vt:lpstr>Wingdings 3</vt:lpstr>
      <vt:lpstr>Brin</vt:lpstr>
      <vt:lpstr>Présentation PowerPoint</vt:lpstr>
      <vt:lpstr>Présentation PowerPoint</vt:lpstr>
      <vt:lpstr>Technologies et Outils utilisés</vt:lpstr>
      <vt:lpstr>Présentation PowerPoint</vt:lpstr>
      <vt:lpstr>Présentation PowerPoint</vt:lpstr>
      <vt:lpstr>Présentation de la base de données</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subject/>
  <dc:creator/>
  <cp:lastModifiedBy>Roger Ange Hassing DIATTA</cp:lastModifiedBy>
  <cp:revision>35</cp:revision>
  <dcterms:created xsi:type="dcterms:W3CDTF">2026-01-16T21:43:20Z</dcterms:created>
  <dcterms:modified xsi:type="dcterms:W3CDTF">2026-01-17T13:55:47Z</dcterms:modified>
</cp:coreProperties>
</file>